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 id="2147483670" r:id="rId3"/>
  </p:sldMasterIdLst>
  <p:notesMasterIdLst>
    <p:notesMasterId r:id="rId33"/>
  </p:notesMasterIdLst>
  <p:handoutMasterIdLst>
    <p:handoutMasterId r:id="rId34"/>
  </p:handoutMasterIdLst>
  <p:sldIdLst>
    <p:sldId id="256" r:id="rId4"/>
    <p:sldId id="289" r:id="rId5"/>
    <p:sldId id="309" r:id="rId6"/>
    <p:sldId id="271" r:id="rId7"/>
    <p:sldId id="257" r:id="rId8"/>
    <p:sldId id="310" r:id="rId9"/>
    <p:sldId id="331" r:id="rId10"/>
    <p:sldId id="332" r:id="rId11"/>
    <p:sldId id="336" r:id="rId12"/>
    <p:sldId id="339" r:id="rId13"/>
    <p:sldId id="260" r:id="rId14"/>
    <p:sldId id="358" r:id="rId15"/>
    <p:sldId id="311" r:id="rId16"/>
    <p:sldId id="359" r:id="rId17"/>
    <p:sldId id="361" r:id="rId18"/>
    <p:sldId id="386" r:id="rId19"/>
    <p:sldId id="266" r:id="rId20"/>
    <p:sldId id="398" r:id="rId21"/>
    <p:sldId id="371" r:id="rId22"/>
    <p:sldId id="399" r:id="rId23"/>
    <p:sldId id="337" r:id="rId24"/>
    <p:sldId id="269" r:id="rId25"/>
    <p:sldId id="272" r:id="rId26"/>
    <p:sldId id="270" r:id="rId27"/>
    <p:sldId id="283" r:id="rId28"/>
    <p:sldId id="362" r:id="rId29"/>
    <p:sldId id="383" r:id="rId30"/>
    <p:sldId id="384" r:id="rId31"/>
    <p:sldId id="385"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89021" autoAdjust="0"/>
  </p:normalViewPr>
  <p:slideViewPr>
    <p:cSldViewPr snapToGrid="0">
      <p:cViewPr varScale="1">
        <p:scale>
          <a:sx n="119" d="100"/>
          <a:sy n="119" d="100"/>
        </p:scale>
        <p:origin x="-32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2019/11/12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val="54910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extLst>
      <p:ext uri="{BB962C8B-B14F-4D97-AF65-F5344CB8AC3E}">
        <p14:creationId xmlns:p14="http://schemas.microsoft.com/office/powerpoint/2010/main" val="2531082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pPr marL="0" marR="0" lvl="0" indent="0" algn="r" defTabSz="914400" eaLnBrk="0" fontAlgn="base" latinLnBrk="0" hangingPunct="0">
                <a:lnSpc>
                  <a:spcPct val="100000"/>
                </a:lnSpc>
                <a:spcBef>
                  <a:spcPct val="0"/>
                </a:spcBef>
                <a:spcAft>
                  <a:spcPct val="0"/>
                </a:spcAft>
                <a:buClrTx/>
                <a:buSzTx/>
                <a:buFontTx/>
                <a:buNone/>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pPr marL="0" marR="0" lvl="0" indent="0" algn="r" defTabSz="914400" eaLnBrk="0" fontAlgn="base" latinLnBrk="0" hangingPunct="0">
                <a:lnSpc>
                  <a:spcPct val="100000"/>
                </a:lnSpc>
                <a:spcBef>
                  <a:spcPct val="0"/>
                </a:spcBef>
                <a:spcAft>
                  <a:spcPct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6</a:t>
            </a:fld>
            <a:endParaRPr lang="zh-CN" altLang="en-US"/>
          </a:p>
        </p:txBody>
      </p:sp>
    </p:spTree>
    <p:extLst>
      <p:ext uri="{BB962C8B-B14F-4D97-AF65-F5344CB8AC3E}">
        <p14:creationId xmlns:p14="http://schemas.microsoft.com/office/powerpoint/2010/main" val="372501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仿宋" panose="02010609060101010101" charset="-122"/>
                <a:ea typeface="仿宋" panose="02010609060101010101" charset="-122"/>
                <a:cs typeface="仿宋" panose="02010609060101010101" charset="-122"/>
              </a:rPr>
              <a:t>解析：由题意可知，我们听到的声音是由扬声器发出的，不是振动的铜丝直接发出的；铜丝与扬声器接通，构成了一个闭合电路，将铜丝放在磁场中（即铜丝旁边放置一块磁铁），当用手指拨动铜丝时，实际上就是让铜丝在磁场中做切割磁感线运动，铜丝中就会产生感应电流，感应电流通过扬声器时，扬声器振动发出优美的乐曲，故D正确。</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solidFill>
                  <a:prstClr val="black"/>
                </a:solidFill>
              </a:rPr>
              <a:pPr/>
              <a:t>16</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smtClean="0"/>
              <a:t>解析：在磁体的外部磁感线都是从</a:t>
            </a:r>
            <a:r>
              <a:rPr lang="en-US" altLang="zh-CN" dirty="0" smtClean="0"/>
              <a:t>N</a:t>
            </a:r>
            <a:r>
              <a:rPr lang="zh-CN" altLang="en-US" dirty="0" smtClean="0"/>
              <a:t>极出发回到南极，故图中两磁极间的磁场方向向右，选项</a:t>
            </a:r>
            <a:r>
              <a:rPr lang="en-US" altLang="zh-CN" dirty="0" smtClean="0"/>
              <a:t>A</a:t>
            </a:r>
            <a:r>
              <a:rPr lang="zh-CN" altLang="en-US" dirty="0" smtClean="0"/>
              <a:t>错误；发电机是根据闭合电路的一部分导体在磁场中做切割磁感线运动时导体中产生感应电流的原理制成的，感应电流的方向和磁场方向、导体切割磁感线的方向有关，由于导体切割磁感线的方向在改变，所产生的电流也会变化，选项</a:t>
            </a:r>
            <a:r>
              <a:rPr lang="en-US" altLang="zh-CN" dirty="0" smtClean="0"/>
              <a:t>B</a:t>
            </a:r>
            <a:r>
              <a:rPr lang="zh-CN" altLang="en-US" dirty="0" smtClean="0"/>
              <a:t>正确，</a:t>
            </a:r>
            <a:r>
              <a:rPr lang="en-US" altLang="zh-CN" dirty="0" smtClean="0"/>
              <a:t>C</a:t>
            </a:r>
            <a:r>
              <a:rPr lang="zh-CN" altLang="en-US" dirty="0" smtClean="0"/>
              <a:t>错误；根据通电导线在磁场中受力的作用的原理可知，此时线圈一定会受到力的作用，故</a:t>
            </a:r>
            <a:r>
              <a:rPr lang="en-US" altLang="zh-CN" dirty="0" smtClean="0"/>
              <a:t>D</a:t>
            </a:r>
            <a:r>
              <a:rPr lang="zh-CN" altLang="en-US" dirty="0" smtClean="0"/>
              <a:t>错误。</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17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smtClean="0"/>
              <a:t>解析：在磁体的外部磁感线都是从</a:t>
            </a:r>
            <a:r>
              <a:rPr lang="en-US" altLang="zh-CN" dirty="0" smtClean="0"/>
              <a:t>N</a:t>
            </a:r>
            <a:r>
              <a:rPr lang="zh-CN" altLang="en-US" dirty="0" smtClean="0"/>
              <a:t>极出发回到南极，故图中两磁极间的磁场方向向右，选项</a:t>
            </a:r>
            <a:r>
              <a:rPr lang="en-US" altLang="zh-CN" dirty="0" smtClean="0"/>
              <a:t>A</a:t>
            </a:r>
            <a:r>
              <a:rPr lang="zh-CN" altLang="en-US" dirty="0" smtClean="0"/>
              <a:t>错误；发电机是根据闭合电路的一部分导体在磁场中做切割磁感线运动时导体中产生感应电流的原理制成的，感应电流的方向和磁场方向、导体切割磁感线的方向有关，由于导体切割磁感线的方向在改变，所产生的电流也会变化，选项</a:t>
            </a:r>
            <a:r>
              <a:rPr lang="en-US" altLang="zh-CN" dirty="0" smtClean="0"/>
              <a:t>B</a:t>
            </a:r>
            <a:r>
              <a:rPr lang="zh-CN" altLang="en-US" dirty="0" smtClean="0"/>
              <a:t>正确，</a:t>
            </a:r>
            <a:r>
              <a:rPr lang="en-US" altLang="zh-CN" dirty="0" smtClean="0"/>
              <a:t>C</a:t>
            </a:r>
            <a:r>
              <a:rPr lang="zh-CN" altLang="en-US" dirty="0" smtClean="0"/>
              <a:t>错误；根据通电导线在磁场中受力的作用的原理可知，此时线圈一定会受到力的作用，故</a:t>
            </a:r>
            <a:r>
              <a:rPr lang="en-US" altLang="zh-CN" dirty="0" smtClean="0"/>
              <a:t>D</a:t>
            </a:r>
            <a:r>
              <a:rPr lang="zh-CN" altLang="en-US" dirty="0" smtClean="0"/>
              <a:t>错误。</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18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latin typeface="仿宋" panose="02010609060101010101" charset="-122"/>
                <a:ea typeface="仿宋" panose="02010609060101010101" charset="-122"/>
              </a:rPr>
              <a:t>析：骑车发电是将机械能转化为电能，是利用了电磁感应原理，选项AB错误；两个小组利用的是完全相同的设备，电阻相同，根据Q=I2Rt知，电流越大，相同时间内产生的热量越多，面包越早熟，选项C正确；两个小组烤熟面包用的发热体是并联的，若是串联，电流相同、电阻相同、通电时间相同，产生的热量也相同，面包熟得快，选项D错误。</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19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latin typeface="仿宋" panose="02010609060101010101" charset="-122"/>
                <a:ea typeface="仿宋" panose="02010609060101010101" charset="-122"/>
              </a:rPr>
              <a:t>析：骑车发电是将机械能转化为电能，是利用了电磁感应原理，选项AB错误；两个小组利用的是完全相同的设备，电阻相同，根据Q=I2Rt知，电流越大，相同时间内产生的热量越多，面包越早熟，选项C正确；两个小组烤熟面包用的发热体是并联的，若是串联，电流相同、电阻相同、通电时间相同，产生的热量也相同，面包熟得快，选项D错误。</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导入新知</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atin typeface="宋体" panose="02010600030101010101" pitchFamily="2" charset="-122"/>
              </a:defRPr>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atin typeface="宋体" panose="02010600030101010101" pitchFamily="2"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pPr/>
              <a:t>2019/11/12</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pPr/>
              <a:t>‹#›</a:t>
            </a:fld>
            <a:endParaRPr lang="zh-CN" altLang="en-US"/>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lvl1pPr>
              <a:defRPr>
                <a:latin typeface="宋体" panose="02010600030101010101" pitchFamily="2" charset="-122"/>
              </a:defRPr>
            </a:lvl1pPr>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atin typeface="宋体" panose="02010600030101010101" pitchFamily="2" charset="-122"/>
              </a:defRPr>
            </a:lvl1pPr>
            <a:lvl2pPr>
              <a:defRPr sz="1500">
                <a:latin typeface="宋体" panose="02010600030101010101" pitchFamily="2" charset="-122"/>
              </a:defRPr>
            </a:lvl2pPr>
            <a:lvl3pPr>
              <a:defRPr sz="1350">
                <a:latin typeface="宋体" panose="02010600030101010101" pitchFamily="2" charset="-122"/>
              </a:defRPr>
            </a:lvl3pPr>
            <a:lvl4pPr>
              <a:defRPr sz="1350">
                <a:latin typeface="宋体" panose="02010600030101010101" pitchFamily="2" charset="-122"/>
              </a:defRPr>
            </a:lvl4pPr>
            <a:lvl5pPr>
              <a:defRPr sz="1350">
                <a:latin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pPr/>
              <a:t>2019/11/12</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pPr/>
              <a:t>‹#›</a:t>
            </a:fld>
            <a:endParaRPr lang="zh-CN" altLang="en-US"/>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cSld>
  <p:clrMapOvr>
    <a:masterClrMapping/>
  </p:clrMapOvr>
  <p:transition spd="slow" advTm="0">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DE992C8C-F093-4FD8-8873-42F5D5B5915D}" type="datetimeFigureOut">
              <a:rPr lang="zh-CN" altLang="en-US" sz="1350" smtClean="0">
                <a:solidFill>
                  <a:prstClr val="black"/>
                </a:solidFill>
              </a:rPr>
              <a:pPr defTabSz="685800">
                <a:defRPr/>
              </a:pPr>
              <a:t>2019/11/12</a:t>
            </a:fld>
            <a:endParaRPr lang="zh-CN" altLang="en-US" sz="1350" dirty="0">
              <a:solidFill>
                <a:prstClr val="black"/>
              </a:solidFill>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BBC06761-3C82-4EBB-ABA8-C6146A0EBDEA}" type="slidenum">
              <a:rPr lang="zh-CN" altLang="en-US" sz="1350" smtClean="0">
                <a:solidFill>
                  <a:prstClr val="black"/>
                </a:solidFill>
              </a:rPr>
              <a:pPr defTabSz="685800">
                <a:defRPr/>
              </a:pPr>
              <a:t>‹#›</a:t>
            </a:fld>
            <a:endParaRPr lang="zh-CN" altLang="en-US" sz="1350" dirty="0">
              <a:solidFill>
                <a:prstClr val="black"/>
              </a:solidFill>
              <a:ea typeface="+mn-ea"/>
            </a:endParaRPr>
          </a:p>
        </p:txBody>
      </p:sp>
    </p:spTree>
  </p:cSld>
  <p:clrMapOvr>
    <a:masterClrMapping/>
  </p:clrMapOvr>
  <p:transition spd="slow">
    <p:random/>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DE992C8C-F093-4FD8-8873-42F5D5B5915D}" type="datetimeFigureOut">
              <a:rPr lang="zh-CN" altLang="en-US" sz="1350" smtClean="0">
                <a:solidFill>
                  <a:prstClr val="black"/>
                </a:solidFill>
              </a:rPr>
              <a:pPr defTabSz="685800">
                <a:defRPr/>
              </a:pPr>
              <a:t>2019/11/12</a:t>
            </a:fld>
            <a:endParaRPr lang="zh-CN" altLang="en-US" sz="1350" dirty="0">
              <a:solidFill>
                <a:prstClr val="black"/>
              </a:solidFill>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BBC06761-3C82-4EBB-ABA8-C6146A0EBDEA}" type="slidenum">
              <a:rPr lang="zh-CN" altLang="en-US" sz="1350" smtClean="0">
                <a:solidFill>
                  <a:prstClr val="black"/>
                </a:solidFill>
              </a:rPr>
              <a:pPr defTabSz="685800">
                <a:defRPr/>
              </a:pPr>
              <a:t>‹#›</a:t>
            </a:fld>
            <a:endParaRPr lang="zh-CN" altLang="en-US" sz="1350" dirty="0">
              <a:solidFill>
                <a:prstClr val="black"/>
              </a:solidFill>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素养目标</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巩固练习</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课堂检测</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Segoe Print" panose="02000600000000000000" charset="0"/>
                <a:ea typeface="Segoe Print" panose="02000600000000000000" charset="0"/>
              </a:rPr>
              <a:t>课堂小结</a:t>
            </a:r>
            <a:endParaRPr lang="zh-CN" altLang="en-US" sz="2500" b="1" dirty="0">
              <a:solidFill>
                <a:prstClr val="black"/>
              </a:solidFill>
              <a:latin typeface="Segoe Print" panose="02000600000000000000" charset="0"/>
              <a:ea typeface="Segoe Print" panose="02000600000000000000" charset="0"/>
            </a:endParaRPr>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Segoe Print" panose="02000600000000000000" charset="0"/>
                <a:ea typeface="Segoe Print" panose="02000600000000000000" charset="0"/>
              </a:rPr>
              <a:t>课后作业</a:t>
            </a:r>
            <a:endParaRPr lang="zh-CN" altLang="en-US" sz="2500" b="1" dirty="0">
              <a:solidFill>
                <a:prstClr val="black"/>
              </a:solidFill>
              <a:latin typeface="Segoe Print" panose="02000600000000000000" charset="0"/>
              <a:ea typeface="Segoe Print" panose="02000600000000000000" charset="0"/>
            </a:endParaRPr>
          </a:p>
        </p:txBody>
      </p:sp>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3" cstate="print"/>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6377099" y="39633"/>
            <a:ext cx="1737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smtClean="0">
                <a:solidFill>
                  <a:srgbClr val="F07474">
                    <a:lumMod val="50000"/>
                  </a:srgbClr>
                </a:solidFill>
                <a:latin typeface="宋体" panose="02010600030101010101" pitchFamily="2" charset="-122"/>
              </a:rPr>
              <a:t>20.5 </a:t>
            </a:r>
            <a:r>
              <a:rPr lang="zh-CN" altLang="en-US" sz="2000" b="1" dirty="0" smtClean="0">
                <a:solidFill>
                  <a:srgbClr val="F07474">
                    <a:lumMod val="50000"/>
                  </a:srgbClr>
                </a:solidFill>
                <a:latin typeface="宋体" panose="02010600030101010101" pitchFamily="2" charset="-122"/>
              </a:rPr>
              <a:t>磁生电</a:t>
            </a:r>
            <a:r>
              <a:rPr lang="en-US" altLang="zh-CN" sz="2000" b="1" dirty="0" smtClean="0">
                <a:solidFill>
                  <a:srgbClr val="F07474">
                    <a:lumMod val="50000"/>
                  </a:srgbClr>
                </a:solidFill>
                <a:latin typeface="宋体" panose="02010600030101010101" pitchFamily="2" charset="-122"/>
                <a:ea typeface="宋体" panose="02010600030101010101"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cstate="print"/>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2" name="文本框 1"/>
          <p:cNvSpPr txBox="1">
            <a:spLocks noChangeArrowheads="1"/>
          </p:cNvSpPr>
          <p:nvPr userDrawn="1"/>
        </p:nvSpPr>
        <p:spPr bwMode="auto">
          <a:xfrm>
            <a:off x="6377099" y="39633"/>
            <a:ext cx="1737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smtClean="0">
                <a:solidFill>
                  <a:srgbClr val="F07474">
                    <a:lumMod val="50000"/>
                  </a:srgbClr>
                </a:solidFill>
                <a:latin typeface="宋体" panose="02010600030101010101" pitchFamily="2" charset="-122"/>
              </a:rPr>
              <a:t>20.5 </a:t>
            </a:r>
            <a:r>
              <a:rPr lang="zh-CN" altLang="en-US" sz="2000" b="1" dirty="0" smtClean="0">
                <a:solidFill>
                  <a:srgbClr val="F07474">
                    <a:lumMod val="50000"/>
                  </a:srgbClr>
                </a:solidFill>
                <a:latin typeface="宋体" panose="02010600030101010101" pitchFamily="2" charset="-122"/>
              </a:rPr>
              <a:t>磁生电</a:t>
            </a:r>
            <a:r>
              <a:rPr lang="en-US" altLang="zh-CN" sz="2000" b="1" dirty="0" smtClean="0">
                <a:solidFill>
                  <a:srgbClr val="F07474">
                    <a:lumMod val="50000"/>
                  </a:srgbClr>
                </a:solidFill>
                <a:latin typeface="宋体" panose="02010600030101010101" pitchFamily="2" charset="-122"/>
                <a:ea typeface="宋体" panose="02010600030101010101" pitchFamily="2" charset="-122"/>
              </a:rPr>
              <a:t>/</a:t>
            </a:r>
            <a:endParaRPr lang="zh-CN" altLang="en-US" sz="2000" b="1" dirty="0">
              <a:solidFill>
                <a:srgbClr val="F07474">
                  <a:lumMod val="50000"/>
                </a:srgb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25163;&#25671;&#20132;&#27969;&#21457;&#30005;&#26426;.mp4" TargetMode="Externa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20132;&#27969;&#21457;&#30005;&#26426;.swf" TargetMode="Externa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hyperlink" Target="&#25163;&#25671;&#30452;&#27969;&#21457;&#30005;&#26426;.mp4"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27700;&#21147;&#21457;&#30005;&#31034;&#24847;&#22270;.swf" TargetMode="External"/><Relationship Id="rId2" Type="http://schemas.openxmlformats.org/officeDocument/2006/relationships/image" Target="../media/image24.png"/><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25.wmf"/></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30005;&#21160;&#26426;&#21407;&#29702;.swf" TargetMode="External"/><Relationship Id="rId7"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hyperlink" Target="&#20132;&#27969;&#21457;&#30005;&#26426;.swf" TargetMode="Externa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9"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8.wmf"/><Relationship Id="rId5" Type="http://schemas.openxmlformats.org/officeDocument/2006/relationships/hyperlink" Target="&#30005;&#30913;&#24863;&#24212;.swf" TargetMode="Externa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3.xml"/><Relationship Id="rId7" Type="http://schemas.openxmlformats.org/officeDocument/2006/relationships/hyperlink" Target="&#30005;&#30913;&#24863;&#24212;.mp4" TargetMode="External"/><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25506;&#31350;&#30005;&#30913;&#24863;&#24212;&#29616;&#35937;.mp4" TargetMode="Externa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46" y="0"/>
            <a:ext cx="9140307" cy="5143500"/>
          </a:xfrm>
          <a:prstGeom prst="rect">
            <a:avLst/>
          </a:prstGeom>
        </p:spPr>
      </p:pic>
      <p:sp>
        <p:nvSpPr>
          <p:cNvPr id="2" name="标题 1"/>
          <p:cNvSpPr>
            <a:spLocks noGrp="1"/>
          </p:cNvSpPr>
          <p:nvPr>
            <p:ph type="ctrTitle"/>
            <p:custDataLst>
              <p:tags r:id="rId2"/>
            </p:custDataLst>
          </p:nvPr>
        </p:nvSpPr>
        <p:spPr>
          <a:xfrm>
            <a:off x="1142999" y="962025"/>
            <a:ext cx="6858000" cy="2805864"/>
          </a:xfrm>
        </p:spPr>
        <p:txBody>
          <a:bodyPr>
            <a:noAutofit/>
          </a:bodyPr>
          <a:lstStyle/>
          <a:p>
            <a:pPr>
              <a:lnSpc>
                <a:spcPct val="200000"/>
              </a:lnSpc>
            </a:pPr>
            <a:r>
              <a:rPr lang="zh-CN" altLang="en-US" sz="4800" b="1" dirty="0">
                <a:solidFill>
                  <a:srgbClr val="FFFF00"/>
                </a:solidFill>
                <a:latin typeface="宋体" panose="02010600030101010101" pitchFamily="2" charset="-122"/>
                <a:ea typeface="宋体" panose="02010600030101010101" pitchFamily="2" charset="-122"/>
                <a:cs typeface="宋体" panose="02010600030101010101" pitchFamily="2" charset="-122"/>
              </a:rPr>
              <a:t>第二十章  电与</a:t>
            </a:r>
            <a:r>
              <a:rPr lang="zh-CN" altLang="en-US" sz="4800" b="1" dirty="0" smtClean="0">
                <a:solidFill>
                  <a:srgbClr val="FFFF00"/>
                </a:solidFill>
                <a:latin typeface="宋体" panose="02010600030101010101" pitchFamily="2" charset="-122"/>
                <a:ea typeface="宋体" panose="02010600030101010101" pitchFamily="2" charset="-122"/>
                <a:cs typeface="宋体" panose="02010600030101010101" pitchFamily="2" charset="-122"/>
              </a:rPr>
              <a:t>磁 </a:t>
            </a:r>
            <a:r>
              <a:rPr lang="zh-CN" altLang="en-US" sz="4800" b="1" dirty="0">
                <a:solidFill>
                  <a:srgbClr val="FFFF00"/>
                </a:solidFill>
                <a:latin typeface="宋体" panose="02010600030101010101" pitchFamily="2" charset="-122"/>
                <a:ea typeface="宋体" panose="02010600030101010101" pitchFamily="2" charset="-122"/>
                <a:cs typeface="宋体" panose="02010600030101010101" pitchFamily="2" charset="-122"/>
              </a:rPr>
              <a:t/>
            </a:r>
            <a:br>
              <a:rPr lang="zh-CN" altLang="en-US" sz="4800" b="1" dirty="0">
                <a:solidFill>
                  <a:srgbClr val="FFFF00"/>
                </a:solidFill>
                <a:latin typeface="宋体" panose="02010600030101010101" pitchFamily="2" charset="-122"/>
                <a:ea typeface="宋体" panose="02010600030101010101" pitchFamily="2" charset="-122"/>
                <a:cs typeface="宋体" panose="02010600030101010101" pitchFamily="2" charset="-122"/>
              </a:rPr>
            </a:br>
            <a:r>
              <a:rPr lang="zh-CN" altLang="en-US" sz="4800" b="1" dirty="0">
                <a:solidFill>
                  <a:srgbClr val="FFFF00"/>
                </a:solidFill>
                <a:latin typeface="宋体" panose="02010600030101010101" pitchFamily="2" charset="-122"/>
                <a:ea typeface="宋体" panose="02010600030101010101" pitchFamily="2" charset="-122"/>
                <a:cs typeface="宋体" panose="02010600030101010101" pitchFamily="2" charset="-122"/>
              </a:rPr>
              <a:t>第</a:t>
            </a:r>
            <a:r>
              <a:rPr lang="en-US" altLang="zh-CN" sz="4800" b="1" dirty="0">
                <a:solidFill>
                  <a:srgbClr val="FFFF00"/>
                </a:solidFill>
                <a:latin typeface="宋体" panose="02010600030101010101" pitchFamily="2" charset="-122"/>
                <a:ea typeface="宋体" panose="02010600030101010101" pitchFamily="2" charset="-122"/>
                <a:cs typeface="宋体" panose="02010600030101010101" pitchFamily="2" charset="-122"/>
              </a:rPr>
              <a:t>5</a:t>
            </a:r>
            <a:r>
              <a:rPr lang="zh-CN" altLang="en-US" sz="4800" b="1" dirty="0">
                <a:solidFill>
                  <a:srgbClr val="FFFF00"/>
                </a:solidFill>
                <a:latin typeface="宋体" panose="02010600030101010101" pitchFamily="2" charset="-122"/>
                <a:ea typeface="宋体" panose="02010600030101010101" pitchFamily="2" charset="-122"/>
                <a:cs typeface="宋体" panose="02010600030101010101" pitchFamily="2" charset="-122"/>
              </a:rPr>
              <a:t>节  磁生电 </a:t>
            </a:r>
          </a:p>
        </p:txBody>
      </p:sp>
      <p:pic>
        <p:nvPicPr>
          <p:cNvPr id="8" name="图片 3"/>
          <p:cNvPicPr>
            <a:picLocks noChangeAspect="1"/>
          </p:cNvPicPr>
          <p:nvPr/>
        </p:nvPicPr>
        <p:blipFill>
          <a:blip r:embed="rId6" cstate="print"/>
          <a:srcRect/>
          <a:stretch>
            <a:fillRect/>
          </a:stretch>
        </p:blipFill>
        <p:spPr bwMode="auto">
          <a:xfrm>
            <a:off x="7784758" y="18437"/>
            <a:ext cx="1321424" cy="520757"/>
          </a:xfrm>
          <a:prstGeom prst="rect">
            <a:avLst/>
          </a:prstGeom>
          <a:noFill/>
          <a:ln w="9525">
            <a:noFill/>
            <a:miter lim="800000"/>
            <a:headEnd/>
            <a:tailEnd/>
          </a:ln>
        </p:spPr>
      </p:pic>
      <p:sp>
        <p:nvSpPr>
          <p:cNvPr id="9" name="圆角矩形 8"/>
          <p:cNvSpPr/>
          <p:nvPr/>
        </p:nvSpPr>
        <p:spPr>
          <a:xfrm>
            <a:off x="-2822" y="-2726"/>
            <a:ext cx="3561908" cy="435611"/>
          </a:xfrm>
          <a:prstGeom prst="roundRect">
            <a:avLst/>
          </a:prstGeom>
          <a:solidFill>
            <a:srgbClr val="0070C0"/>
          </a:solidFill>
          <a:ln w="25400" cap="flat" cmpd="sng" algn="ctr">
            <a:noFill/>
            <a:prstDash val="solid"/>
          </a:ln>
          <a:effectLst/>
        </p:spPr>
        <p:txBody>
          <a:bodyPr anchor="ctr"/>
          <a:lstStyle/>
          <a:p>
            <a:pPr algn="ctr" eaLnBrk="0" fontAlgn="base" hangingPunct="0">
              <a:spcBef>
                <a:spcPct val="0"/>
              </a:spcBef>
              <a:spcAft>
                <a:spcPct val="0"/>
              </a:spcAft>
              <a:defRPr/>
            </a:pPr>
            <a:endParaRPr lang="zh-CN" altLang="en-US" kern="0" dirty="0">
              <a:solidFill>
                <a:prstClr val="black"/>
              </a:solidFill>
              <a:latin typeface="Times New Roman" panose="02020603050405020304"/>
              <a:ea typeface="黑体" panose="02010609060101010101" pitchFamily="49" charset="-122"/>
            </a:endParaRPr>
          </a:p>
        </p:txBody>
      </p:sp>
      <p:sp>
        <p:nvSpPr>
          <p:cNvPr id="10" name="文本框 1"/>
          <p:cNvSpPr txBox="1"/>
          <p:nvPr/>
        </p:nvSpPr>
        <p:spPr>
          <a:xfrm>
            <a:off x="65013" y="16299"/>
            <a:ext cx="3338624" cy="400110"/>
          </a:xfrm>
          <a:prstGeom prst="rect">
            <a:avLst/>
          </a:prstGeom>
          <a:no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a:t>
            </a:r>
            <a:r>
              <a:rPr lang="zh-CN" altLang="en-US" sz="2000" b="1" dirty="0" smtClean="0">
                <a:solidFill>
                  <a:prstClr val="white"/>
                </a:solidFill>
                <a:latin typeface="宋体" panose="02010600030101010101" pitchFamily="2" charset="-122"/>
                <a:ea typeface="宋体" panose="02010600030101010101" pitchFamily="2" charset="-122"/>
              </a:rPr>
              <a:t>版 物理 </a:t>
            </a:r>
            <a:r>
              <a:rPr lang="zh-CN" altLang="en-US" sz="2000" b="1" dirty="0">
                <a:solidFill>
                  <a:prstClr val="white"/>
                </a:solidFill>
                <a:latin typeface="宋体" panose="02010600030101010101" pitchFamily="2" charset="-122"/>
                <a:ea typeface="宋体" panose="02010600030101010101" pitchFamily="2" charset="-122"/>
              </a:rPr>
              <a:t>九</a:t>
            </a:r>
            <a:r>
              <a:rPr lang="zh-CN" altLang="en-US" sz="2000" b="1" dirty="0" smtClean="0">
                <a:solidFill>
                  <a:prstClr val="white"/>
                </a:solidFill>
                <a:latin typeface="宋体" panose="02010600030101010101" pitchFamily="2" charset="-122"/>
                <a:ea typeface="宋体" panose="02010600030101010101" pitchFamily="2" charset="-122"/>
              </a:rPr>
              <a:t>年级 下册</a:t>
            </a:r>
            <a:endParaRPr lang="zh-CN" altLang="en-US" sz="2000" b="1" dirty="0">
              <a:solidFill>
                <a:prstClr val="white"/>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9" name="文本框 30728"/>
          <p:cNvSpPr txBox="1"/>
          <p:nvPr/>
        </p:nvSpPr>
        <p:spPr>
          <a:xfrm>
            <a:off x="785971" y="1178851"/>
            <a:ext cx="6274118" cy="460375"/>
          </a:xfrm>
          <a:prstGeom prst="rect">
            <a:avLst/>
          </a:prstGeom>
          <a:noFill/>
          <a:ln w="9525">
            <a:noFill/>
          </a:ln>
        </p:spPr>
        <p:txBody>
          <a:bodyPr wrap="square">
            <a:spAutoFit/>
          </a:bodyPr>
          <a:lstStyle/>
          <a:p>
            <a:pPr>
              <a:spcBef>
                <a:spcPct val="50000"/>
              </a:spcBef>
            </a:pPr>
            <a:r>
              <a:rPr lang="zh-CN" altLang="en-US" sz="2400" b="1" dirty="0">
                <a:latin typeface="Times New Roman" panose="02020603050405020304" pitchFamily="18" charset="0"/>
              </a:rPr>
              <a:t>发电机发出的电流的大小和方向是变化的。</a:t>
            </a:r>
          </a:p>
        </p:txBody>
      </p:sp>
      <p:sp>
        <p:nvSpPr>
          <p:cNvPr id="30732" name="TextBox 5"/>
          <p:cNvSpPr/>
          <p:nvPr/>
        </p:nvSpPr>
        <p:spPr>
          <a:xfrm>
            <a:off x="5721124" y="2072828"/>
            <a:ext cx="3006417" cy="2488766"/>
          </a:xfrm>
          <a:prstGeom prst="roundRect">
            <a:avLst>
              <a:gd name="adj" fmla="val 16667"/>
            </a:avLst>
          </a:prstGeom>
          <a:solidFill>
            <a:srgbClr val="FFDB93"/>
          </a:solidFill>
          <a:ln w="28575" cap="flat" cmpd="sng">
            <a:solidFill>
              <a:srgbClr val="C00000"/>
            </a:solidFill>
            <a:prstDash val="solid"/>
            <a:headEnd type="none" w="med" len="med"/>
            <a:tailEnd type="none" w="med" len="med"/>
          </a:ln>
        </p:spPr>
        <p:txBody>
          <a:bodyPr wrap="square">
            <a:spAutoFit/>
          </a:bodyPr>
          <a:lstStyle/>
          <a:p>
            <a:pPr>
              <a:lnSpc>
                <a:spcPct val="120000"/>
              </a:lnSpc>
            </a:pPr>
            <a:r>
              <a:rPr lang="zh-CN" altLang="en-US" sz="2400" b="1" dirty="0">
                <a:latin typeface="宋体" panose="02010600030101010101" pitchFamily="2" charset="-122"/>
                <a:ea typeface="宋体" panose="02010600030101010101" pitchFamily="2" charset="-122"/>
              </a:rPr>
              <a:t>小灯泡发光说明电路中有了电流。线圈转得越快，小灯泡越亮，说明感应电流越大。</a:t>
            </a:r>
          </a:p>
        </p:txBody>
      </p:sp>
      <p:grpSp>
        <p:nvGrpSpPr>
          <p:cNvPr id="9" name="组合 8"/>
          <p:cNvGrpSpPr/>
          <p:nvPr/>
        </p:nvGrpSpPr>
        <p:grpSpPr>
          <a:xfrm>
            <a:off x="2768600" y="563880"/>
            <a:ext cx="3252470" cy="463550"/>
            <a:chOff x="4360" y="888"/>
            <a:chExt cx="5122"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pitchFamily="18" charset="0"/>
                    <a:ea typeface="黑体" panose="02010609060101010101" pitchFamily="49" charset="-122"/>
                  </a:rPr>
                  <a:t>知识点 </a:t>
                </a:r>
                <a:r>
                  <a:rPr lang="en-US" altLang="zh-CN" sz="2400" b="1" dirty="0">
                    <a:solidFill>
                      <a:sysClr val="window" lastClr="FFFFFF"/>
                    </a:solidFill>
                    <a:latin typeface="Times New Roman" panose="02020603050405020304" pitchFamily="18" charset="0"/>
                    <a:ea typeface="黑体" panose="02010609060101010101" pitchFamily="49" charset="-122"/>
                  </a:rPr>
                  <a:t>2</a:t>
                </a:r>
                <a:endParaRPr lang="zh-CN" altLang="en-US" sz="2400" b="1" dirty="0">
                  <a:solidFill>
                    <a:sysClr val="window" lastClr="FFFFFF"/>
                  </a:solidFill>
                  <a:latin typeface="Times New Roman" panose="02020603050405020304" pitchFamily="18" charset="0"/>
                  <a:ea typeface="黑体" panose="02010609060101010101" pitchFamily="49" charset="-122"/>
                </a:endParaRPr>
              </a:p>
            </p:txBody>
          </p:sp>
        </p:grpSp>
        <p:sp>
          <p:nvSpPr>
            <p:cNvPr id="22" name="矩形 4"/>
            <p:cNvSpPr>
              <a:spLocks noChangeArrowheads="1"/>
            </p:cNvSpPr>
            <p:nvPr/>
          </p:nvSpPr>
          <p:spPr bwMode="auto">
            <a:xfrm>
              <a:off x="7026" y="888"/>
              <a:ext cx="2456" cy="725"/>
            </a:xfrm>
            <a:prstGeom prst="rect">
              <a:avLst/>
            </a:prstGeom>
            <a:noFill/>
            <a:ln w="9525">
              <a:noFill/>
              <a:miter lim="800000"/>
            </a:ln>
          </p:spPr>
          <p:txBody>
            <a:bodyPr wrap="square">
              <a:spAutoFit/>
            </a:bodyPr>
            <a:lstStyle/>
            <a:p>
              <a:pPr>
                <a:defRPr/>
              </a:pPr>
              <a:r>
                <a:rPr lang="zh-CN" altLang="en-US" sz="2400" b="1" dirty="0">
                  <a:effectLst>
                    <a:outerShdw blurRad="38100" dist="38100" dir="2700000" algn="tl">
                      <a:srgbClr val="C0C0C0"/>
                    </a:outerShdw>
                  </a:effectLst>
                  <a:latin typeface="Times New Roman" panose="02020603050405020304" pitchFamily="18" charset="0"/>
                  <a:ea typeface="黑体" panose="02010609060101010101" pitchFamily="49" charset="-122"/>
                </a:rPr>
                <a:t>发电机</a:t>
              </a:r>
            </a:p>
          </p:txBody>
        </p:sp>
      </p:grpSp>
      <p:pic>
        <p:nvPicPr>
          <p:cNvPr id="10" name="图片 9">
            <a:hlinkClick r:id="rId2" action="ppaction://hlinkfile"/>
          </p:cNvPr>
          <p:cNvPicPr>
            <a:picLocks noChangeAspect="1"/>
          </p:cNvPicPr>
          <p:nvPr/>
        </p:nvPicPr>
        <p:blipFill>
          <a:blip r:embed="rId3" cstate="print"/>
          <a:stretch>
            <a:fillRect/>
          </a:stretch>
        </p:blipFill>
        <p:spPr>
          <a:xfrm>
            <a:off x="1028811" y="1890141"/>
            <a:ext cx="4073131" cy="2732507"/>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8" name="组合 17"/>
          <p:cNvGrpSpPr/>
          <p:nvPr/>
        </p:nvGrpSpPr>
        <p:grpSpPr>
          <a:xfrm>
            <a:off x="186374" y="1712539"/>
            <a:ext cx="837045" cy="3209343"/>
            <a:chOff x="464930" y="1150512"/>
            <a:chExt cx="837045" cy="3209343"/>
          </a:xfrm>
        </p:grpSpPr>
        <p:sp>
          <p:nvSpPr>
            <p:cNvPr id="19" name="右箭头标注 18"/>
            <p:cNvSpPr/>
            <p:nvPr/>
          </p:nvSpPr>
          <p:spPr>
            <a:xfrm>
              <a:off x="464930" y="1150512"/>
              <a:ext cx="837045" cy="2980330"/>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2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933" y="1150512"/>
              <a:ext cx="487191" cy="42949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0"/>
            <p:cNvSpPr txBox="1"/>
            <p:nvPr/>
          </p:nvSpPr>
          <p:spPr>
            <a:xfrm>
              <a:off x="487931" y="1668378"/>
              <a:ext cx="430887" cy="2691477"/>
            </a:xfrm>
            <a:prstGeom prst="rect">
              <a:avLst/>
            </a:prstGeom>
            <a:noFill/>
          </p:spPr>
          <p:txBody>
            <a:bodyPr vert="eaVert" wrap="square" rtlCol="0">
              <a:spAutoFit/>
            </a:bodyPr>
            <a:lstStyle/>
            <a:p>
              <a:pP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点击观</a:t>
              </a:r>
              <a:r>
                <a:rPr lang="zh-CN" altLang="en-US" sz="1600" b="1" spc="300" dirty="0" smtClean="0">
                  <a:solidFill>
                    <a:srgbClr val="000000"/>
                  </a:solidFill>
                  <a:latin typeface="黑体" panose="02010609060101010101" pitchFamily="49" charset="-122"/>
                  <a:ea typeface="黑体" panose="02010609060101010101" pitchFamily="49" charset="-122"/>
                </a:rPr>
                <a:t>看交</a:t>
              </a:r>
              <a:r>
                <a:rPr lang="zh-CN" altLang="en-US" sz="1600" b="1" spc="300" dirty="0">
                  <a:solidFill>
                    <a:srgbClr val="000000"/>
                  </a:solidFill>
                  <a:latin typeface="黑体" panose="02010609060101010101" pitchFamily="49" charset="-122"/>
                  <a:ea typeface="黑体" panose="02010609060101010101" pitchFamily="49" charset="-122"/>
                </a:rPr>
                <a:t>流发电机</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par>
                          <p:cTn id="8" fill="hold">
                            <p:stCondLst>
                              <p:cond delay="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30729"/>
                                        </p:tgtEl>
                                        <p:attrNameLst>
                                          <p:attrName>style.visibility</p:attrName>
                                        </p:attrNameLst>
                                      </p:cBhvr>
                                      <p:to>
                                        <p:strVal val="visible"/>
                                      </p:to>
                                    </p:set>
                                    <p:anim calcmode="lin" valueType="num">
                                      <p:cBhvr additive="base">
                                        <p:cTn id="16" dur="500"/>
                                        <p:tgtEl>
                                          <p:spTgt spid="30729"/>
                                        </p:tgtEl>
                                        <p:attrNameLst>
                                          <p:attrName>ppt_y</p:attrName>
                                        </p:attrNameLst>
                                      </p:cBhvr>
                                      <p:tavLst>
                                        <p:tav tm="0">
                                          <p:val>
                                            <p:strVal val="#ppt_y+#ppt_h*1.125000"/>
                                          </p:val>
                                        </p:tav>
                                        <p:tav tm="100000">
                                          <p:val>
                                            <p:strVal val="#ppt_y"/>
                                          </p:val>
                                        </p:tav>
                                      </p:tavLst>
                                    </p:anim>
                                    <p:animEffect transition="in" filter="wipe(up)">
                                      <p:cBhvr>
                                        <p:cTn id="17" dur="500"/>
                                        <p:tgtEl>
                                          <p:spTgt spid="3072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07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9" grpId="0"/>
      <p:bldP spid="3073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555185" y="682969"/>
            <a:ext cx="2091690" cy="4603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a:solidFill>
                  <a:srgbClr val="0000FF"/>
                </a:solidFill>
                <a:latin typeface="Times New Roman" panose="02020603050405020304" pitchFamily="18" charset="0"/>
                <a:ea typeface="宋体" panose="02010600030101010101" pitchFamily="2" charset="-122"/>
              </a:rPr>
              <a:t>电磁感应现象</a:t>
            </a:r>
          </a:p>
        </p:txBody>
      </p:sp>
      <p:sp>
        <p:nvSpPr>
          <p:cNvPr id="10" name="右箭头 9"/>
          <p:cNvSpPr/>
          <p:nvPr/>
        </p:nvSpPr>
        <p:spPr>
          <a:xfrm>
            <a:off x="5186321" y="682969"/>
            <a:ext cx="1152049" cy="4576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宋体" panose="02010600030101010101" pitchFamily="2" charset="-122"/>
                <a:ea typeface="宋体" panose="02010600030101010101" pitchFamily="2" charset="-122"/>
              </a:rPr>
              <a:t>原理</a:t>
            </a:r>
          </a:p>
        </p:txBody>
      </p:sp>
      <p:sp>
        <p:nvSpPr>
          <p:cNvPr id="28675" name="TextBox 1"/>
          <p:cNvSpPr txBox="1"/>
          <p:nvPr/>
        </p:nvSpPr>
        <p:spPr>
          <a:xfrm>
            <a:off x="3640309" y="1546797"/>
            <a:ext cx="5396122" cy="3192780"/>
          </a:xfrm>
          <a:prstGeom prst="rect">
            <a:avLst/>
          </a:prstGeom>
          <a:noFill/>
          <a:ln w="9525">
            <a:noFill/>
          </a:ln>
        </p:spPr>
        <p:txBody>
          <a:bodyPr wrap="square">
            <a:spAutoFit/>
          </a:bodyPr>
          <a:lstStyle/>
          <a:p>
            <a:pPr marL="342900" indent="-342900">
              <a:lnSpc>
                <a:spcPct val="120000"/>
              </a:lnSpc>
              <a:buFont typeface="Arial" panose="020B0604020202020204" pitchFamily="34" charset="0"/>
              <a:buChar char="•"/>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sym typeface="+mn-ea"/>
              </a:rPr>
              <a:t>线</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sym typeface="+mn-ea"/>
              </a:rPr>
              <a:t>圈转动一周，电流方向改变</a:t>
            </a:r>
            <a:r>
              <a:rPr lang="en-US" altLang="zh-CN" sz="2400" b="1" dirty="0">
                <a:solidFill>
                  <a:srgbClr val="CC0000"/>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sym typeface="+mn-ea"/>
              </a:rPr>
              <a:t>次。</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交</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流发电机产生的电流是</a:t>
            </a:r>
            <a:r>
              <a:rPr lang="zh-CN" altLang="en-US" sz="2400" b="1" dirty="0">
                <a:solidFill>
                  <a:srgbClr val="CC0000"/>
                </a:solidFill>
                <a:latin typeface="Times New Roman" panose="02020603050405020304" pitchFamily="18" charset="0"/>
                <a:ea typeface="宋体" panose="02010600030101010101" pitchFamily="2" charset="-122"/>
                <a:cs typeface="Times New Roman" panose="02020603050405020304" pitchFamily="18" charset="0"/>
              </a:rPr>
              <a:t>交变电流</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，简称</a:t>
            </a:r>
            <a:r>
              <a:rPr lang="zh-CN" altLang="en-US" sz="2400" b="1" dirty="0">
                <a:solidFill>
                  <a:srgbClr val="CC0000"/>
                </a:solidFill>
                <a:latin typeface="Times New Roman" panose="02020603050405020304" pitchFamily="18" charset="0"/>
                <a:ea typeface="宋体" panose="02010600030101010101" pitchFamily="2" charset="-122"/>
                <a:cs typeface="Times New Roman" panose="02020603050405020304" pitchFamily="18" charset="0"/>
              </a:rPr>
              <a:t>交流</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20000"/>
              </a:lnSpc>
              <a:buFont typeface="Arial" panose="020B0604020202020204" pitchFamily="34" charset="0"/>
              <a:buChar char="•"/>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在</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交变电流中，电流在每秒内周期性变化的次数叫做</a:t>
            </a:r>
            <a:r>
              <a:rPr lang="zh-CN" altLang="en-US" sz="2400" b="1" dirty="0">
                <a:solidFill>
                  <a:srgbClr val="CC0000"/>
                </a:solidFill>
                <a:latin typeface="Times New Roman" panose="02020603050405020304" pitchFamily="18" charset="0"/>
                <a:ea typeface="宋体" panose="02010600030101010101" pitchFamily="2" charset="-122"/>
                <a:cs typeface="Times New Roman" panose="02020603050405020304" pitchFamily="18" charset="0"/>
              </a:rPr>
              <a:t>频率</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20000"/>
              </a:lnSpc>
              <a:buFont typeface="Arial" panose="020B0604020202020204" pitchFamily="34" charset="0"/>
              <a:buChar char="•"/>
            </a:pP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我</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国电网以交流供电，频率</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50</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赫兹。</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sym typeface="+mn-ea"/>
              </a:rPr>
              <a:t>每秒电流方向改变</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100</a:t>
            </a:r>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次。</a:t>
            </a:r>
          </a:p>
        </p:txBody>
      </p:sp>
      <p:pic>
        <p:nvPicPr>
          <p:cNvPr id="12" name="图片 11">
            <a:hlinkClick r:id="rId2" action="ppaction://hlinkfile"/>
          </p:cNvPr>
          <p:cNvPicPr>
            <a:picLocks noChangeAspect="1"/>
          </p:cNvPicPr>
          <p:nvPr/>
        </p:nvPicPr>
        <p:blipFill>
          <a:blip r:embed="rId3" cstate="print"/>
          <a:stretch>
            <a:fillRect/>
          </a:stretch>
        </p:blipFill>
        <p:spPr>
          <a:xfrm>
            <a:off x="272235" y="1579880"/>
            <a:ext cx="3295650" cy="2467610"/>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21" name="组合 20"/>
          <p:cNvGrpSpPr/>
          <p:nvPr/>
        </p:nvGrpSpPr>
        <p:grpSpPr>
          <a:xfrm rot="16200000">
            <a:off x="1519649" y="3219035"/>
            <a:ext cx="837045" cy="2659553"/>
            <a:chOff x="464930" y="1150512"/>
            <a:chExt cx="837045" cy="1277343"/>
          </a:xfrm>
        </p:grpSpPr>
        <p:sp>
          <p:nvSpPr>
            <p:cNvPr id="22" name="右箭头标注 18"/>
            <p:cNvSpPr/>
            <p:nvPr/>
          </p:nvSpPr>
          <p:spPr>
            <a:xfrm>
              <a:off x="464930" y="1150512"/>
              <a:ext cx="837045" cy="1273315"/>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359919">
              <a:off x="621338" y="1106256"/>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0"/>
            <p:cNvSpPr txBox="1"/>
            <p:nvPr/>
          </p:nvSpPr>
          <p:spPr>
            <a:xfrm>
              <a:off x="529112" y="1283034"/>
              <a:ext cx="430887" cy="1144821"/>
            </a:xfrm>
            <a:prstGeom prst="rect">
              <a:avLst/>
            </a:prstGeom>
            <a:noFill/>
          </p:spPr>
          <p:txBody>
            <a:bodyPr vert="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点击观</a:t>
              </a:r>
              <a:r>
                <a:rPr lang="zh-CN" altLang="en-US" sz="1600" b="1" spc="300" dirty="0" smtClean="0">
                  <a:solidFill>
                    <a:srgbClr val="000000"/>
                  </a:solidFill>
                  <a:latin typeface="黑体" panose="02010609060101010101" pitchFamily="49" charset="-122"/>
                  <a:ea typeface="黑体" panose="02010609060101010101" pitchFamily="49" charset="-122"/>
                </a:rPr>
                <a:t>看交</a:t>
              </a:r>
              <a:r>
                <a:rPr lang="zh-CN" altLang="en-US" sz="1600" b="1" spc="300" dirty="0">
                  <a:solidFill>
                    <a:srgbClr val="000000"/>
                  </a:solidFill>
                  <a:latin typeface="黑体" panose="02010609060101010101" pitchFamily="49" charset="-122"/>
                  <a:ea typeface="黑体" panose="02010609060101010101" pitchFamily="49" charset="-122"/>
                </a:rPr>
                <a:t>流发电机</a:t>
              </a:r>
            </a:p>
          </p:txBody>
        </p:sp>
      </p:grpSp>
      <p:grpSp>
        <p:nvGrpSpPr>
          <p:cNvPr id="26" name="组合 25"/>
          <p:cNvGrpSpPr/>
          <p:nvPr/>
        </p:nvGrpSpPr>
        <p:grpSpPr>
          <a:xfrm>
            <a:off x="797826" y="609261"/>
            <a:ext cx="3958508" cy="495548"/>
            <a:chOff x="2506980" y="579256"/>
            <a:chExt cx="3958508" cy="495548"/>
          </a:xfrm>
        </p:grpSpPr>
        <p:pic>
          <p:nvPicPr>
            <p:cNvPr id="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06980" y="593791"/>
              <a:ext cx="395850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p:cNvSpPr/>
            <p:nvPr/>
          </p:nvSpPr>
          <p:spPr>
            <a:xfrm>
              <a:off x="2593872" y="579256"/>
              <a:ext cx="3871616" cy="46166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pitchFamily="18" charset="0"/>
                </a:rPr>
                <a:t>交流发电机的工作过程</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bldLvl="0" animBg="1"/>
      <p:bldP spid="28675"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图片 4" descr="image009.jpg"/>
          <p:cNvPicPr>
            <a:picLocks noChangeAspect="1"/>
          </p:cNvPicPr>
          <p:nvPr/>
        </p:nvPicPr>
        <p:blipFill>
          <a:blip r:embed="rId2" cstate="print"/>
          <a:srcRect l="48167" b="9332"/>
          <a:stretch>
            <a:fillRect/>
          </a:stretch>
        </p:blipFill>
        <p:spPr>
          <a:xfrm>
            <a:off x="1690450" y="644578"/>
            <a:ext cx="2637234" cy="3267075"/>
          </a:xfrm>
          <a:prstGeom prst="rect">
            <a:avLst/>
          </a:prstGeom>
          <a:noFill/>
          <a:ln w="9525">
            <a:noFill/>
          </a:ln>
        </p:spPr>
      </p:pic>
      <p:sp>
        <p:nvSpPr>
          <p:cNvPr id="26628" name="圆角矩形 8"/>
          <p:cNvSpPr/>
          <p:nvPr/>
        </p:nvSpPr>
        <p:spPr>
          <a:xfrm>
            <a:off x="4607465" y="1032880"/>
            <a:ext cx="4149725" cy="2490470"/>
          </a:xfrm>
          <a:prstGeom prst="roundRect">
            <a:avLst>
              <a:gd name="adj" fmla="val 6551"/>
            </a:avLst>
          </a:prstGeom>
        </p:spPr>
        <p:style>
          <a:lnRef idx="2">
            <a:schemeClr val="accent5"/>
          </a:lnRef>
          <a:fillRef idx="1">
            <a:schemeClr val="lt1"/>
          </a:fillRef>
          <a:effectRef idx="0">
            <a:schemeClr val="accent5"/>
          </a:effectRef>
          <a:fontRef idx="minor">
            <a:schemeClr val="dk1"/>
          </a:fontRef>
        </p:style>
        <p:txBody>
          <a:bodyPr lIns="13500" tIns="8100" rIns="13500" bIns="8100" anchor="ctr"/>
          <a:lstStyle/>
          <a:p>
            <a:pPr>
              <a:lnSpc>
                <a:spcPct val="120000"/>
              </a:lnSpc>
            </a:pPr>
            <a:r>
              <a:rPr lang="zh-CN" altLang="en-US" sz="2400" b="1" dirty="0">
                <a:latin typeface="Times New Roman" panose="02020603050405020304" pitchFamily="18" charset="0"/>
                <a:ea typeface="宋体" panose="02010600030101010101" pitchFamily="2" charset="-122"/>
              </a:rPr>
              <a:t>　当线圈在前半周转动时，电流表指针偏转，表明电路中产生了电流；当线圈在后半周转动时，</a:t>
            </a:r>
            <a:r>
              <a:rPr lang="zh-CN" altLang="en-US" sz="2400" b="1" dirty="0">
                <a:solidFill>
                  <a:srgbClr val="CC0000"/>
                </a:solidFill>
                <a:latin typeface="Times New Roman" panose="02020603050405020304" pitchFamily="18" charset="0"/>
                <a:ea typeface="宋体" panose="02010600030101010101" pitchFamily="2" charset="-122"/>
              </a:rPr>
              <a:t>切割磁感线方向相反</a:t>
            </a:r>
            <a:r>
              <a:rPr lang="zh-CN" altLang="en-US" sz="2400" b="1" dirty="0">
                <a:latin typeface="Times New Roman" panose="02020603050405020304" pitchFamily="18" charset="0"/>
                <a:ea typeface="宋体" panose="02010600030101010101" pitchFamily="2" charset="-122"/>
              </a:rPr>
              <a:t>，电流表指针偏转方向</a:t>
            </a:r>
            <a:r>
              <a:rPr lang="zh-CN" altLang="en-US" sz="2400" b="1" dirty="0">
                <a:solidFill>
                  <a:srgbClr val="CC0000"/>
                </a:solidFill>
                <a:latin typeface="Times New Roman" panose="02020603050405020304" pitchFamily="18" charset="0"/>
                <a:ea typeface="宋体" panose="02010600030101010101" pitchFamily="2" charset="-122"/>
              </a:rPr>
              <a:t>相反</a:t>
            </a:r>
            <a:r>
              <a:rPr lang="zh-CN" altLang="en-US" sz="2400" b="1" dirty="0">
                <a:latin typeface="Times New Roman" panose="02020603050405020304" pitchFamily="18" charset="0"/>
                <a:ea typeface="宋体" panose="02010600030101010101" pitchFamily="2" charset="-122"/>
              </a:rPr>
              <a:t>。</a:t>
            </a:r>
          </a:p>
        </p:txBody>
      </p:sp>
      <p:sp>
        <p:nvSpPr>
          <p:cNvPr id="26629" name="圆角矩形标注 9"/>
          <p:cNvSpPr/>
          <p:nvPr/>
        </p:nvSpPr>
        <p:spPr>
          <a:xfrm>
            <a:off x="474821" y="1319662"/>
            <a:ext cx="910829" cy="535781"/>
          </a:xfrm>
          <a:prstGeom prst="wedgeRoundRectCallout">
            <a:avLst>
              <a:gd name="adj1" fmla="val 127764"/>
              <a:gd name="adj2" fmla="val 53671"/>
              <a:gd name="adj3" fmla="val 16667"/>
            </a:avLst>
          </a:prstGeom>
          <a:solidFill>
            <a:schemeClr val="bg1"/>
          </a:solidFill>
          <a:ln w="28575" cap="flat" cmpd="sng">
            <a:solidFill>
              <a:srgbClr val="0066CC"/>
            </a:solidFill>
            <a:prstDash val="solid"/>
            <a:miter/>
            <a:headEnd type="none" w="med" len="med"/>
            <a:tailEnd type="none" w="med" len="med"/>
          </a:ln>
        </p:spPr>
        <p:txBody>
          <a:bodyPr anchor="ctr"/>
          <a:lstStyle/>
          <a:p>
            <a:pPr algn="ctr"/>
            <a:r>
              <a:rPr lang="zh-CN" altLang="en-US" sz="2400" b="1" dirty="0">
                <a:latin typeface="Times New Roman" panose="02020603050405020304" pitchFamily="18" charset="0"/>
                <a:ea typeface="宋体" panose="02010600030101010101" pitchFamily="2" charset="-122"/>
              </a:rPr>
              <a:t>铜环</a:t>
            </a:r>
          </a:p>
        </p:txBody>
      </p:sp>
      <p:sp>
        <p:nvSpPr>
          <p:cNvPr id="26630" name="圆角矩形标注 10"/>
          <p:cNvSpPr/>
          <p:nvPr/>
        </p:nvSpPr>
        <p:spPr>
          <a:xfrm>
            <a:off x="529590" y="2373366"/>
            <a:ext cx="864394" cy="539353"/>
          </a:xfrm>
          <a:prstGeom prst="wedgeRoundRectCallout">
            <a:avLst>
              <a:gd name="adj1" fmla="val 149449"/>
              <a:gd name="adj2" fmla="val -88852"/>
              <a:gd name="adj3" fmla="val 16667"/>
            </a:avLst>
          </a:prstGeom>
          <a:solidFill>
            <a:schemeClr val="bg1"/>
          </a:solidFill>
          <a:ln w="28575" cap="flat" cmpd="sng">
            <a:solidFill>
              <a:srgbClr val="0066CC"/>
            </a:solidFill>
            <a:prstDash val="solid"/>
            <a:miter/>
            <a:headEnd type="none" w="med" len="med"/>
            <a:tailEnd type="none" w="med" len="med"/>
          </a:ln>
        </p:spPr>
        <p:txBody>
          <a:bodyPr anchor="ctr"/>
          <a:lstStyle/>
          <a:p>
            <a:pPr algn="ctr"/>
            <a:r>
              <a:rPr lang="zh-CN" altLang="en-US" sz="2400" b="1" dirty="0">
                <a:latin typeface="Times New Roman" panose="02020603050405020304" pitchFamily="18" charset="0"/>
                <a:ea typeface="宋体" panose="02010600030101010101" pitchFamily="2" charset="-122"/>
              </a:rPr>
              <a:t>电刷</a:t>
            </a:r>
          </a:p>
        </p:txBody>
      </p:sp>
      <p:sp>
        <p:nvSpPr>
          <p:cNvPr id="26631" name="TextBox 5"/>
          <p:cNvSpPr txBox="1"/>
          <p:nvPr/>
        </p:nvSpPr>
        <p:spPr>
          <a:xfrm>
            <a:off x="1250315" y="4086860"/>
            <a:ext cx="7207885" cy="460375"/>
          </a:xfrm>
          <a:prstGeom prst="rect">
            <a:avLst/>
          </a:prstGeom>
          <a:noFill/>
          <a:ln w="9525">
            <a:noFill/>
          </a:ln>
        </p:spPr>
        <p:txBody>
          <a:bodyPr wrap="square">
            <a:spAutoFit/>
          </a:bodyPr>
          <a:lstStyle/>
          <a:p>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发电机发电的过程是</a:t>
            </a:r>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其他形式能转化为电能</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的过程。</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bldLvl="0" animBg="1"/>
      <p:bldP spid="26630" grpId="0" bldLvl="0" animBg="1"/>
      <p:bldP spid="266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tretch>
            <a:fillRect/>
          </a:stretch>
        </p:blipFill>
        <p:spPr>
          <a:xfrm>
            <a:off x="5889263" y="1606212"/>
            <a:ext cx="1959769" cy="1682115"/>
          </a:xfrm>
          <a:prstGeom prst="rect">
            <a:avLst/>
          </a:prstGeom>
        </p:spPr>
      </p:pic>
      <p:sp>
        <p:nvSpPr>
          <p:cNvPr id="5" name="文本框 4"/>
          <p:cNvSpPr txBox="1"/>
          <p:nvPr/>
        </p:nvSpPr>
        <p:spPr>
          <a:xfrm>
            <a:off x="5272815" y="3537683"/>
            <a:ext cx="3744436" cy="1421928"/>
          </a:xfrm>
          <a:prstGeom prst="rect">
            <a:avLst/>
          </a:prstGeom>
          <a:solidFill>
            <a:schemeClr val="bg1"/>
          </a:solidFill>
        </p:spPr>
        <p:txBody>
          <a:bodyPr wrap="square" rtlCol="0">
            <a:spAutoFit/>
          </a:bodyPr>
          <a:lstStyle/>
          <a:p>
            <a:pPr>
              <a:lnSpc>
                <a:spcPct val="120000"/>
              </a:lnSpc>
            </a:pPr>
            <a:r>
              <a:rPr lang="zh-CN" altLang="en-US" sz="2400" b="1" dirty="0">
                <a:latin typeface="宋体" panose="02010600030101010101" pitchFamily="2" charset="-122"/>
                <a:ea typeface="宋体" panose="02010600030101010101" pitchFamily="2" charset="-122"/>
              </a:rPr>
              <a:t>将两个铜环改为两个半环，就能将交流发电机变为直流发电机。</a:t>
            </a:r>
          </a:p>
        </p:txBody>
      </p:sp>
      <p:sp>
        <p:nvSpPr>
          <p:cNvPr id="6" name="文本框 5"/>
          <p:cNvSpPr txBox="1"/>
          <p:nvPr/>
        </p:nvSpPr>
        <p:spPr>
          <a:xfrm>
            <a:off x="8002941" y="1847104"/>
            <a:ext cx="436384" cy="1200329"/>
          </a:xfrm>
          <a:prstGeom prst="rect">
            <a:avLst/>
          </a:prstGeom>
          <a:solidFill>
            <a:schemeClr val="bg1"/>
          </a:solidFill>
        </p:spPr>
        <p:txBody>
          <a:bodyPr wrap="square" rtlCol="0">
            <a:spAutoFit/>
          </a:bodyPr>
          <a:lstStyle/>
          <a:p>
            <a:r>
              <a:rPr lang="zh-CN" altLang="en-US" sz="2400" b="1" dirty="0">
                <a:solidFill>
                  <a:srgbClr val="0000FF"/>
                </a:solidFill>
                <a:latin typeface="宋体" panose="02010600030101010101" pitchFamily="2" charset="-122"/>
                <a:ea typeface="宋体" panose="02010600030101010101" pitchFamily="2" charset="-122"/>
              </a:rPr>
              <a:t>换向器</a:t>
            </a:r>
          </a:p>
        </p:txBody>
      </p:sp>
      <p:pic>
        <p:nvPicPr>
          <p:cNvPr id="21" name="图片 20">
            <a:hlinkClick r:id="rId4" action="ppaction://hlinkfile"/>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765" y="1349272"/>
            <a:ext cx="4374452" cy="2690482"/>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3" name="组合 12"/>
          <p:cNvGrpSpPr/>
          <p:nvPr/>
        </p:nvGrpSpPr>
        <p:grpSpPr>
          <a:xfrm>
            <a:off x="2506980" y="579256"/>
            <a:ext cx="3958508" cy="495548"/>
            <a:chOff x="2506980" y="579256"/>
            <a:chExt cx="3958508" cy="495548"/>
          </a:xfrm>
        </p:grpSpPr>
        <p:pic>
          <p:nvPicPr>
            <p:cNvPr id="307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06980" y="593791"/>
              <a:ext cx="395850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矩形 26"/>
            <p:cNvSpPr/>
            <p:nvPr/>
          </p:nvSpPr>
          <p:spPr>
            <a:xfrm>
              <a:off x="2593872" y="579256"/>
              <a:ext cx="3871616" cy="46166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pitchFamily="18" charset="0"/>
                </a:rPr>
                <a:t>交流发电机与直流发电机</a:t>
              </a:r>
            </a:p>
          </p:txBody>
        </p:sp>
      </p:grpSp>
      <p:grpSp>
        <p:nvGrpSpPr>
          <p:cNvPr id="28" name="组合 27"/>
          <p:cNvGrpSpPr/>
          <p:nvPr/>
        </p:nvGrpSpPr>
        <p:grpSpPr>
          <a:xfrm rot="16200000">
            <a:off x="2175349" y="3128500"/>
            <a:ext cx="837045" cy="2659553"/>
            <a:chOff x="464930" y="1150512"/>
            <a:chExt cx="837045" cy="1277343"/>
          </a:xfrm>
        </p:grpSpPr>
        <p:sp>
          <p:nvSpPr>
            <p:cNvPr id="29" name="右箭头标注 18"/>
            <p:cNvSpPr/>
            <p:nvPr/>
          </p:nvSpPr>
          <p:spPr>
            <a:xfrm>
              <a:off x="464930" y="1150512"/>
              <a:ext cx="837045" cy="1273315"/>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30"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359919">
              <a:off x="621338" y="1106256"/>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20"/>
            <p:cNvSpPr txBox="1"/>
            <p:nvPr/>
          </p:nvSpPr>
          <p:spPr>
            <a:xfrm>
              <a:off x="529112" y="1283034"/>
              <a:ext cx="430887" cy="1144821"/>
            </a:xfrm>
            <a:prstGeom prst="rect">
              <a:avLst/>
            </a:prstGeom>
            <a:noFill/>
          </p:spPr>
          <p:txBody>
            <a:bodyPr vert="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点击观</a:t>
              </a:r>
              <a:r>
                <a:rPr lang="zh-CN" altLang="en-US" sz="1600" b="1" spc="300" dirty="0" smtClean="0">
                  <a:solidFill>
                    <a:srgbClr val="000000"/>
                  </a:solidFill>
                  <a:latin typeface="黑体" panose="02010609060101010101" pitchFamily="49" charset="-122"/>
                  <a:ea typeface="黑体" panose="02010609060101010101" pitchFamily="49" charset="-122"/>
                </a:rPr>
                <a:t>看直流</a:t>
              </a:r>
              <a:r>
                <a:rPr lang="zh-CN" altLang="en-US" sz="1600" b="1" spc="300" dirty="0">
                  <a:solidFill>
                    <a:srgbClr val="000000"/>
                  </a:solidFill>
                  <a:latin typeface="黑体" panose="02010609060101010101" pitchFamily="49" charset="-122"/>
                  <a:ea typeface="黑体" panose="02010609060101010101" pitchFamily="49" charset="-122"/>
                </a:rPr>
                <a:t>发电机</a:t>
              </a: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4"/>
          <p:cNvSpPr txBox="1"/>
          <p:nvPr/>
        </p:nvSpPr>
        <p:spPr>
          <a:xfrm>
            <a:off x="866139" y="1085727"/>
            <a:ext cx="6055043" cy="978729"/>
          </a:xfrm>
          <a:prstGeom prst="rect">
            <a:avLst/>
          </a:prstGeom>
          <a:noFill/>
          <a:ln w="9525">
            <a:noFill/>
          </a:ln>
        </p:spPr>
        <p:txBody>
          <a:bodyPr wrap="square">
            <a:spAutoFit/>
          </a:bodyPr>
          <a:lstStyle/>
          <a:p>
            <a:pPr>
              <a:lnSpc>
                <a:spcPct val="120000"/>
              </a:lnSpc>
            </a:pPr>
            <a:r>
              <a:rPr lang="zh-CN" altLang="en-US" sz="2400" b="1" dirty="0">
                <a:latin typeface="宋体" panose="02010600030101010101" pitchFamily="2" charset="-122"/>
                <a:ea typeface="宋体" panose="02010600030101010101" pitchFamily="2" charset="-122"/>
              </a:rPr>
              <a:t>发电机由</a:t>
            </a:r>
            <a:r>
              <a:rPr lang="zh-CN" altLang="en-US" sz="2400" b="1" dirty="0">
                <a:solidFill>
                  <a:srgbClr val="FF0000"/>
                </a:solidFill>
                <a:latin typeface="宋体" panose="02010600030101010101" pitchFamily="2" charset="-122"/>
                <a:ea typeface="宋体" panose="02010600030101010101" pitchFamily="2" charset="-122"/>
              </a:rPr>
              <a:t>转子</a:t>
            </a:r>
            <a:r>
              <a:rPr lang="zh-CN" altLang="en-US" sz="2400" b="1" dirty="0">
                <a:latin typeface="宋体" panose="02010600030101010101" pitchFamily="2" charset="-122"/>
                <a:ea typeface="宋体" panose="02010600030101010101" pitchFamily="2" charset="-122"/>
              </a:rPr>
              <a:t>和</a:t>
            </a:r>
            <a:r>
              <a:rPr lang="zh-CN" altLang="en-US" sz="2400" b="1" dirty="0">
                <a:solidFill>
                  <a:srgbClr val="FF0000"/>
                </a:solidFill>
                <a:latin typeface="宋体" panose="02010600030101010101" pitchFamily="2" charset="-122"/>
                <a:ea typeface="宋体" panose="02010600030101010101" pitchFamily="2" charset="-122"/>
              </a:rPr>
              <a:t>定子</a:t>
            </a:r>
            <a:r>
              <a:rPr lang="zh-CN" altLang="en-US" sz="2400" b="1" dirty="0">
                <a:latin typeface="宋体" panose="02010600030101010101" pitchFamily="2" charset="-122"/>
                <a:ea typeface="宋体" panose="02010600030101010101" pitchFamily="2" charset="-122"/>
              </a:rPr>
              <a:t>两部分组成</a:t>
            </a:r>
            <a:r>
              <a:rPr lang="zh-CN" altLang="en-US" sz="2400" b="1" dirty="0" smtClean="0">
                <a:latin typeface="宋体" panose="02010600030101010101" pitchFamily="2" charset="-122"/>
                <a:ea typeface="宋体" panose="02010600030101010101" pitchFamily="2" charset="-122"/>
              </a:rPr>
              <a:t>。</a:t>
            </a:r>
            <a:endParaRPr lang="en-US" altLang="zh-CN" sz="1000" b="1" dirty="0">
              <a:latin typeface="宋体" panose="02010600030101010101" pitchFamily="2" charset="-122"/>
              <a:ea typeface="宋体" panose="02010600030101010101" pitchFamily="2" charset="-122"/>
            </a:endParaRPr>
          </a:p>
          <a:p>
            <a:pPr>
              <a:lnSpc>
                <a:spcPct val="120000"/>
              </a:lnSpc>
            </a:pPr>
            <a:r>
              <a:rPr lang="zh-CN" altLang="en-US" sz="2400" b="1" dirty="0">
                <a:latin typeface="宋体" panose="02010600030101010101" pitchFamily="2" charset="-122"/>
                <a:ea typeface="宋体" panose="02010600030101010101" pitchFamily="2" charset="-122"/>
              </a:rPr>
              <a:t>大型发电机一般采用</a:t>
            </a:r>
            <a:r>
              <a:rPr lang="zh-CN" altLang="en-US" sz="2400" b="1" dirty="0">
                <a:solidFill>
                  <a:srgbClr val="FF0000"/>
                </a:solidFill>
                <a:latin typeface="宋体" panose="02010600030101010101" pitchFamily="2" charset="-122"/>
                <a:ea typeface="宋体" panose="02010600030101010101" pitchFamily="2" charset="-122"/>
              </a:rPr>
              <a:t>磁极旋转</a:t>
            </a:r>
            <a:r>
              <a:rPr lang="zh-CN" altLang="en-US" sz="2400" b="1" dirty="0">
                <a:latin typeface="宋体" panose="02010600030101010101" pitchFamily="2" charset="-122"/>
                <a:ea typeface="宋体" panose="02010600030101010101" pitchFamily="2" charset="-122"/>
              </a:rPr>
              <a:t>的方式来发电。</a:t>
            </a:r>
          </a:p>
        </p:txBody>
      </p:sp>
      <p:pic>
        <p:nvPicPr>
          <p:cNvPr id="27652" name="图片 2" descr="发电机穿转子.bmp"/>
          <p:cNvPicPr>
            <a:picLocks noChangeAspect="1"/>
          </p:cNvPicPr>
          <p:nvPr/>
        </p:nvPicPr>
        <p:blipFill>
          <a:blip r:embed="rId2" cstate="print"/>
          <a:srcRect b="9924"/>
          <a:stretch>
            <a:fillRect/>
          </a:stretch>
        </p:blipFill>
        <p:spPr>
          <a:xfrm>
            <a:off x="1001041" y="2141320"/>
            <a:ext cx="3429000" cy="2316956"/>
          </a:xfrm>
          <a:prstGeom prst="rect">
            <a:avLst/>
          </a:prstGeom>
          <a:noFill/>
          <a:ln w="9525">
            <a:noFill/>
          </a:ln>
        </p:spPr>
      </p:pic>
      <p:sp>
        <p:nvSpPr>
          <p:cNvPr id="27653" name="TextBox 6"/>
          <p:cNvSpPr txBox="1"/>
          <p:nvPr/>
        </p:nvSpPr>
        <p:spPr>
          <a:xfrm>
            <a:off x="1093595" y="4507332"/>
            <a:ext cx="2954179" cy="460375"/>
          </a:xfrm>
          <a:prstGeom prst="rect">
            <a:avLst/>
          </a:prstGeom>
          <a:noFill/>
          <a:ln w="9525">
            <a:noFill/>
          </a:ln>
        </p:spPr>
        <p:txBody>
          <a:bodyPr wrap="square">
            <a:spAutoFit/>
          </a:bodyPr>
          <a:lstStyle/>
          <a:p>
            <a:r>
              <a:rPr lang="zh-CN" altLang="en-US" sz="2400" b="1" dirty="0">
                <a:solidFill>
                  <a:schemeClr val="tx2"/>
                </a:solidFill>
                <a:latin typeface="Calibri" panose="020F0502020204030204" pitchFamily="34" charset="0"/>
              </a:rPr>
              <a:t>大型发电机安装转子</a:t>
            </a:r>
          </a:p>
        </p:txBody>
      </p:sp>
      <p:pic>
        <p:nvPicPr>
          <p:cNvPr id="3073" name="图片 3072" descr="ppt/media/image23.wmf">
            <a:hlinkClick r:id="rId3" action="ppaction://hlinkfile"/>
          </p:cNvPr>
          <p:cNvPicPr/>
          <p:nvPr/>
        </p:nvPicPr>
        <p:blipFill>
          <a:blip r:embed="rId4" cstate="print"/>
          <a:stretch>
            <a:fillRect/>
          </a:stretch>
        </p:blipFill>
        <p:spPr>
          <a:xfrm>
            <a:off x="5233792" y="2064456"/>
            <a:ext cx="3475642" cy="2335528"/>
          </a:xfrm>
          <a:prstGeom prst="rect">
            <a:avLst/>
          </a:prstGeom>
          <a:noFill/>
          <a:ln w="9525">
            <a:noFill/>
          </a:ln>
        </p:spPr>
      </p:pic>
      <p:grpSp>
        <p:nvGrpSpPr>
          <p:cNvPr id="15" name="组合 14"/>
          <p:cNvGrpSpPr/>
          <p:nvPr/>
        </p:nvGrpSpPr>
        <p:grpSpPr>
          <a:xfrm>
            <a:off x="2943550" y="482294"/>
            <a:ext cx="3114199" cy="460299"/>
            <a:chOff x="634" y="1040"/>
            <a:chExt cx="4609" cy="448"/>
          </a:xfrm>
        </p:grpSpPr>
        <p:sp>
          <p:nvSpPr>
            <p:cNvPr id="16" name="圆角矩形 15"/>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文本框 13316"/>
            <p:cNvSpPr txBox="1"/>
            <p:nvPr/>
          </p:nvSpPr>
          <p:spPr>
            <a:xfrm>
              <a:off x="1010" y="1040"/>
              <a:ext cx="3648" cy="448"/>
            </a:xfrm>
            <a:prstGeom prst="rect">
              <a:avLst/>
            </a:prstGeom>
            <a:noFill/>
            <a:ln w="28575">
              <a:noFill/>
            </a:ln>
          </p:spPr>
          <p:txBody>
            <a:bodyPr>
              <a:spAutoFit/>
            </a:bodyPr>
            <a:lstStyle/>
            <a:p>
              <a:pPr algn="ctr">
                <a:spcBef>
                  <a:spcPct val="5000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大型发电机</a:t>
              </a:r>
            </a:p>
          </p:txBody>
        </p:sp>
      </p:grpSp>
      <p:grpSp>
        <p:nvGrpSpPr>
          <p:cNvPr id="18" name="组合 17"/>
          <p:cNvGrpSpPr/>
          <p:nvPr/>
        </p:nvGrpSpPr>
        <p:grpSpPr>
          <a:xfrm rot="16200000">
            <a:off x="6561762" y="3023161"/>
            <a:ext cx="837045" cy="3052048"/>
            <a:chOff x="464931" y="1150512"/>
            <a:chExt cx="837045" cy="1465852"/>
          </a:xfrm>
        </p:grpSpPr>
        <p:sp>
          <p:nvSpPr>
            <p:cNvPr id="19" name="右箭头标注 18"/>
            <p:cNvSpPr/>
            <p:nvPr/>
          </p:nvSpPr>
          <p:spPr>
            <a:xfrm>
              <a:off x="464931" y="1150512"/>
              <a:ext cx="837045" cy="1465852"/>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2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359919">
              <a:off x="621338" y="1106256"/>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530244" y="1283035"/>
              <a:ext cx="428625" cy="1330885"/>
            </a:xfrm>
            <a:prstGeom prst="rect">
              <a:avLst/>
            </a:prstGeom>
            <a:noFill/>
          </p:spPr>
          <p:txBody>
            <a:bodyPr vert="vert" wrap="square" rtlCol="0">
              <a:spAutoFit/>
            </a:bodyPr>
            <a:lstStyle/>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点击观看水力发电示</a:t>
              </a:r>
              <a:r>
                <a:rPr lang="zh-CN" altLang="en-US" sz="1600" spc="300" dirty="0" smtClean="0">
                  <a:solidFill>
                    <a:srgbClr val="000000"/>
                  </a:solidFill>
                  <a:latin typeface="黑体" panose="02010609060101010101" pitchFamily="49" charset="-122"/>
                  <a:ea typeface="黑体" panose="02010609060101010101" pitchFamily="49" charset="-122"/>
                </a:rPr>
                <a:t>意</a:t>
              </a:r>
              <a:endParaRPr lang="zh-CN" altLang="en-US" sz="1600" spc="300" dirty="0">
                <a:solidFill>
                  <a:srgbClr val="000000"/>
                </a:solidFill>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9" name="文本框 23558"/>
          <p:cNvSpPr txBox="1"/>
          <p:nvPr/>
        </p:nvSpPr>
        <p:spPr>
          <a:xfrm>
            <a:off x="4625578" y="1301406"/>
            <a:ext cx="2808684" cy="368300"/>
          </a:xfrm>
          <a:prstGeom prst="rect">
            <a:avLst/>
          </a:prstGeom>
          <a:noFill/>
          <a:ln w="9525">
            <a:noFill/>
          </a:ln>
        </p:spPr>
        <p:txBody>
          <a:bodyPr>
            <a:spAutoFit/>
          </a:bodyPr>
          <a:lstStyle/>
          <a:p>
            <a:pPr>
              <a:spcBef>
                <a:spcPct val="50000"/>
              </a:spcBef>
            </a:pPr>
            <a:endParaRPr dirty="0">
              <a:latin typeface="Times New Roman" panose="02020603050405020304" pitchFamily="18" charset="0"/>
              <a:ea typeface="华文新魏" panose="02010800040101010101" pitchFamily="2" charset="-122"/>
              <a:cs typeface="Times New Roman" panose="02020603050405020304" pitchFamily="18" charset="0"/>
            </a:endParaRPr>
          </a:p>
        </p:txBody>
      </p:sp>
      <p:sp>
        <p:nvSpPr>
          <p:cNvPr id="23562" name="文本框 23561"/>
          <p:cNvSpPr txBox="1"/>
          <p:nvPr/>
        </p:nvSpPr>
        <p:spPr>
          <a:xfrm>
            <a:off x="4477464" y="1179808"/>
            <a:ext cx="4420553" cy="1198880"/>
          </a:xfrm>
          <a:prstGeom prst="rect">
            <a:avLst/>
          </a:prstGeom>
          <a:noFill/>
          <a:ln w="9525" cap="flat" cmpd="sng">
            <a:solidFill>
              <a:srgbClr val="0000FF"/>
            </a:solidFill>
            <a:prstDash val="solid"/>
            <a:miter/>
            <a:headEnd type="none" w="med" len="med"/>
            <a:tailEnd type="none" w="med" len="med"/>
          </a:ln>
        </p:spPr>
        <p:txBody>
          <a:bodyPr wrap="square">
            <a:spAutoFit/>
          </a:bodyPr>
          <a:lstStyle/>
          <a:p>
            <a:pPr>
              <a:spcBef>
                <a:spcPct val="50000"/>
              </a:spcBef>
            </a:pPr>
            <a:r>
              <a:rPr lang="en-US" altLang="zh-CN" sz="2400" b="1" dirty="0">
                <a:solidFill>
                  <a:srgbClr val="0000FF"/>
                </a:solidFill>
                <a:latin typeface="Times New Roman" panose="02020603050405020304" pitchFamily="18" charset="0"/>
                <a:ea typeface="华文新魏" panose="02010800040101010101" pitchFamily="2" charset="-122"/>
                <a:cs typeface="Times New Roman" panose="02020603050405020304" pitchFamily="18" charset="0"/>
              </a:rPr>
              <a:t>1.</a:t>
            </a:r>
            <a:r>
              <a:rPr lang="zh-CN" altLang="en-US" sz="2400" b="1" dirty="0">
                <a:latin typeface="Times New Roman" panose="02020603050405020304" pitchFamily="18" charset="0"/>
                <a:ea typeface="华文新魏" panose="02010800040101010101" pitchFamily="2" charset="-122"/>
                <a:cs typeface="Times New Roman" panose="02020603050405020304" pitchFamily="18" charset="0"/>
              </a:rPr>
              <a:t>发电机的结构原则上和电动机是完全相同</a:t>
            </a:r>
            <a:r>
              <a:rPr lang="zh-CN" altLang="en-US" sz="2400" b="1" dirty="0" smtClean="0">
                <a:latin typeface="Times New Roman" panose="02020603050405020304" pitchFamily="18" charset="0"/>
                <a:ea typeface="华文新魏" panose="02010800040101010101" pitchFamily="2" charset="-122"/>
                <a:cs typeface="Times New Roman" panose="02020603050405020304" pitchFamily="18" charset="0"/>
              </a:rPr>
              <a:t>的。有</a:t>
            </a:r>
            <a:r>
              <a:rPr lang="zh-CN" altLang="en-US" sz="2400" b="1" dirty="0">
                <a:latin typeface="Times New Roman" panose="02020603050405020304" pitchFamily="18" charset="0"/>
                <a:ea typeface="华文新魏" panose="02010800040101010101" pitchFamily="2" charset="-122"/>
                <a:cs typeface="Times New Roman" panose="02020603050405020304" pitchFamily="18" charset="0"/>
              </a:rPr>
              <a:t>外电源的是电动机，对外供电的是发电机。</a:t>
            </a:r>
          </a:p>
        </p:txBody>
      </p:sp>
      <p:sp>
        <p:nvSpPr>
          <p:cNvPr id="23563" name="文本框 23562"/>
          <p:cNvSpPr txBox="1"/>
          <p:nvPr/>
        </p:nvSpPr>
        <p:spPr>
          <a:xfrm>
            <a:off x="491014" y="3653287"/>
            <a:ext cx="4551766" cy="1198880"/>
          </a:xfrm>
          <a:prstGeom prst="rect">
            <a:avLst/>
          </a:prstGeom>
          <a:noFill/>
          <a:ln w="9525" cap="flat" cmpd="sng">
            <a:solidFill>
              <a:srgbClr val="0000FF"/>
            </a:solidFill>
            <a:prstDash val="solid"/>
            <a:miter/>
            <a:headEnd type="none" w="med" len="med"/>
            <a:tailEnd type="none" w="med" len="med"/>
          </a:ln>
        </p:spPr>
        <p:txBody>
          <a:bodyPr wrap="square">
            <a:spAutoFit/>
          </a:bodyPr>
          <a:lstStyle/>
          <a:p>
            <a:pPr>
              <a:spcBef>
                <a:spcPct val="50000"/>
              </a:spcBef>
            </a:pPr>
            <a:r>
              <a:rPr lang="en-US" altLang="zh-CN" sz="2400" dirty="0">
                <a:solidFill>
                  <a:srgbClr val="0000FF"/>
                </a:solidFill>
                <a:latin typeface="Times New Roman" panose="02020603050405020304" pitchFamily="18" charset="0"/>
                <a:ea typeface="华文新魏" panose="02010800040101010101" pitchFamily="2" charset="-122"/>
                <a:cs typeface="Times New Roman" panose="02020603050405020304" pitchFamily="18" charset="0"/>
              </a:rPr>
              <a:t>   </a:t>
            </a:r>
            <a:r>
              <a:rPr lang="en-US" altLang="zh-CN" sz="2400" b="1" dirty="0">
                <a:solidFill>
                  <a:srgbClr val="0000FF"/>
                </a:solidFill>
                <a:latin typeface="Times New Roman" panose="02020603050405020304" pitchFamily="18" charset="0"/>
                <a:ea typeface="华文新魏" panose="02010800040101010101" pitchFamily="2" charset="-122"/>
                <a:cs typeface="Times New Roman" panose="02020603050405020304" pitchFamily="18" charset="0"/>
              </a:rPr>
              <a:t>2.</a:t>
            </a:r>
            <a:r>
              <a:rPr lang="zh-CN" altLang="en-US" sz="2400" b="1" dirty="0">
                <a:latin typeface="Times New Roman" panose="02020603050405020304" pitchFamily="18" charset="0"/>
                <a:ea typeface="华文新魏" panose="02010800040101010101" pitchFamily="2" charset="-122"/>
                <a:cs typeface="Times New Roman" panose="02020603050405020304" pitchFamily="18" charset="0"/>
              </a:rPr>
              <a:t>电动机是消耗电能而输出机械能</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华文新魏" panose="02010800040101010101" pitchFamily="2" charset="-122"/>
                <a:cs typeface="Times New Roman" panose="02020603050405020304" pitchFamily="18" charset="0"/>
              </a:rPr>
              <a:t>把电能转化成机械能</a:t>
            </a: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400" b="1" dirty="0" smtClean="0">
                <a:latin typeface="Times New Roman" panose="02020603050405020304" pitchFamily="18" charset="0"/>
                <a:ea typeface="华文新魏" panose="02010800040101010101" pitchFamily="2" charset="-122"/>
                <a:cs typeface="Times New Roman" panose="02020603050405020304" pitchFamily="18" charset="0"/>
              </a:rPr>
              <a:t>；发</a:t>
            </a:r>
            <a:r>
              <a:rPr lang="zh-CN" altLang="en-US" sz="2400" b="1" dirty="0">
                <a:latin typeface="Times New Roman" panose="02020603050405020304" pitchFamily="18" charset="0"/>
                <a:ea typeface="华文新魏" panose="02010800040101010101" pitchFamily="2" charset="-122"/>
                <a:cs typeface="Times New Roman" panose="02020603050405020304" pitchFamily="18" charset="0"/>
              </a:rPr>
              <a:t>电机是消耗机械能而输出电能。</a:t>
            </a:r>
          </a:p>
        </p:txBody>
      </p:sp>
      <p:pic>
        <p:nvPicPr>
          <p:cNvPr id="11" name="图片 10">
            <a:hlinkClick r:id="rId3" action="ppaction://hlinkfile"/>
          </p:cNvPr>
          <p:cNvPicPr>
            <a:picLocks noChangeAspect="1"/>
          </p:cNvPicPr>
          <p:nvPr/>
        </p:nvPicPr>
        <p:blipFill>
          <a:blip r:embed="rId4" cstate="print"/>
          <a:stretch>
            <a:fillRect/>
          </a:stretch>
        </p:blipFill>
        <p:spPr>
          <a:xfrm>
            <a:off x="1303700" y="1270000"/>
            <a:ext cx="2824526" cy="1940242"/>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12" name="图片 11">
            <a:hlinkClick r:id="rId5" action="ppaction://hlinkfile"/>
          </p:cNvPr>
          <p:cNvPicPr>
            <a:picLocks noChangeAspect="1"/>
          </p:cNvPicPr>
          <p:nvPr/>
        </p:nvPicPr>
        <p:blipFill>
          <a:blip r:embed="rId6" cstate="print"/>
          <a:stretch>
            <a:fillRect/>
          </a:stretch>
        </p:blipFill>
        <p:spPr>
          <a:xfrm>
            <a:off x="5332802" y="2676911"/>
            <a:ext cx="2987975" cy="1952751"/>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7" name="组合 16"/>
          <p:cNvGrpSpPr/>
          <p:nvPr/>
        </p:nvGrpSpPr>
        <p:grpSpPr>
          <a:xfrm>
            <a:off x="2318861" y="540882"/>
            <a:ext cx="4317206" cy="460299"/>
            <a:chOff x="634" y="1040"/>
            <a:chExt cx="4609" cy="448"/>
          </a:xfrm>
        </p:grpSpPr>
        <p:sp>
          <p:nvSpPr>
            <p:cNvPr id="18" name="圆角矩形 17"/>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9" name="文本框 13316"/>
            <p:cNvSpPr txBox="1"/>
            <p:nvPr/>
          </p:nvSpPr>
          <p:spPr>
            <a:xfrm>
              <a:off x="1010" y="1040"/>
              <a:ext cx="3648" cy="448"/>
            </a:xfrm>
            <a:prstGeom prst="rect">
              <a:avLst/>
            </a:prstGeom>
            <a:noFill/>
            <a:ln w="28575">
              <a:noFill/>
            </a:ln>
          </p:spPr>
          <p:txBody>
            <a:bodyPr>
              <a:spAutoFit/>
            </a:bodyPr>
            <a:lstStyle/>
            <a:p>
              <a:pPr algn="ctr">
                <a:spcBef>
                  <a:spcPct val="50000"/>
                </a:spcBef>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电动机与发电机比较</a:t>
              </a:r>
            </a:p>
          </p:txBody>
        </p:sp>
      </p:grpSp>
      <p:grpSp>
        <p:nvGrpSpPr>
          <p:cNvPr id="20" name="组合 19"/>
          <p:cNvGrpSpPr/>
          <p:nvPr/>
        </p:nvGrpSpPr>
        <p:grpSpPr>
          <a:xfrm>
            <a:off x="464887" y="1087980"/>
            <a:ext cx="700583" cy="2071815"/>
            <a:chOff x="452923" y="1150512"/>
            <a:chExt cx="849052" cy="3062158"/>
          </a:xfrm>
        </p:grpSpPr>
        <p:sp>
          <p:nvSpPr>
            <p:cNvPr id="21" name="右箭头标注 20"/>
            <p:cNvSpPr/>
            <p:nvPr/>
          </p:nvSpPr>
          <p:spPr>
            <a:xfrm>
              <a:off x="464930" y="1150512"/>
              <a:ext cx="837045" cy="2980330"/>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22"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7933" y="1150512"/>
              <a:ext cx="487191" cy="69350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0"/>
            <p:cNvSpPr txBox="1"/>
            <p:nvPr/>
          </p:nvSpPr>
          <p:spPr>
            <a:xfrm>
              <a:off x="452923" y="1521193"/>
              <a:ext cx="522201" cy="2691477"/>
            </a:xfrm>
            <a:prstGeom prst="rect">
              <a:avLst/>
            </a:prstGeom>
            <a:noFill/>
          </p:spPr>
          <p:txBody>
            <a:bodyPr vert="ea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点击观</a:t>
              </a:r>
              <a:r>
                <a:rPr lang="zh-CN" altLang="en-US" sz="1600" b="1" spc="300" dirty="0" smtClean="0">
                  <a:solidFill>
                    <a:srgbClr val="000000"/>
                  </a:solidFill>
                  <a:latin typeface="黑体" panose="02010609060101010101" pitchFamily="49" charset="-122"/>
                  <a:ea typeface="黑体" panose="02010609060101010101" pitchFamily="49" charset="-122"/>
                </a:rPr>
                <a:t>看</a:t>
              </a:r>
              <a:endParaRPr lang="zh-CN" altLang="en-US" sz="1600" b="1" spc="300" dirty="0">
                <a:solidFill>
                  <a:srgbClr val="000000"/>
                </a:solidFill>
                <a:latin typeface="黑体" panose="02010609060101010101" pitchFamily="49" charset="-122"/>
                <a:ea typeface="黑体" panose="02010609060101010101" pitchFamily="49" charset="-122"/>
              </a:endParaRPr>
            </a:p>
          </p:txBody>
        </p:sp>
      </p:grpSp>
      <p:grpSp>
        <p:nvGrpSpPr>
          <p:cNvPr id="24" name="组合 23"/>
          <p:cNvGrpSpPr/>
          <p:nvPr/>
        </p:nvGrpSpPr>
        <p:grpSpPr>
          <a:xfrm flipH="1">
            <a:off x="8320776" y="2617378"/>
            <a:ext cx="664234" cy="2071815"/>
            <a:chOff x="452923" y="1150512"/>
            <a:chExt cx="661410" cy="3062158"/>
          </a:xfrm>
        </p:grpSpPr>
        <p:sp>
          <p:nvSpPr>
            <p:cNvPr id="25" name="右箭头标注 24"/>
            <p:cNvSpPr/>
            <p:nvPr/>
          </p:nvSpPr>
          <p:spPr>
            <a:xfrm>
              <a:off x="464931" y="1150512"/>
              <a:ext cx="649402" cy="2980330"/>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26"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452923" y="1195739"/>
              <a:ext cx="395762" cy="568934"/>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0"/>
            <p:cNvSpPr txBox="1"/>
            <p:nvPr/>
          </p:nvSpPr>
          <p:spPr>
            <a:xfrm>
              <a:off x="464931" y="1542491"/>
              <a:ext cx="429055" cy="2670179"/>
            </a:xfrm>
            <a:prstGeom prst="rect">
              <a:avLst/>
            </a:prstGeom>
            <a:noFill/>
          </p:spPr>
          <p:txBody>
            <a:bodyPr vert="ea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点击观</a:t>
              </a:r>
              <a:r>
                <a:rPr lang="zh-CN" altLang="en-US" sz="1600" b="1" spc="300" dirty="0" smtClean="0">
                  <a:solidFill>
                    <a:srgbClr val="000000"/>
                  </a:solidFill>
                  <a:latin typeface="黑体" panose="02010609060101010101" pitchFamily="49" charset="-122"/>
                  <a:ea typeface="黑体" panose="02010609060101010101" pitchFamily="49" charset="-122"/>
                </a:rPr>
                <a:t>看</a:t>
              </a:r>
              <a:endParaRPr lang="zh-CN" altLang="en-US" sz="1600" b="1" spc="300" dirty="0">
                <a:solidFill>
                  <a:srgbClr val="000000"/>
                </a:solidFill>
                <a:latin typeface="黑体" panose="02010609060101010101" pitchFamily="49" charset="-122"/>
                <a:ea typeface="黑体" panose="02010609060101010101" pitchFamily="49" charset="-122"/>
              </a:endParaRPr>
            </a:p>
          </p:txBody>
        </p:sp>
      </p:grpSp>
    </p:spTree>
  </p:cSld>
  <p:clrMapOvr>
    <a:masterClrMapping/>
  </p:clrMapOvr>
  <p:transition spd="med">
    <p:checker dir="vert"/>
    <p:sndAc>
      <p:stSnd>
        <p:snd r:embed="rId2" name="dcgy.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23562"/>
                                        </p:tgtEl>
                                        <p:attrNameLst>
                                          <p:attrName>style.visibility</p:attrName>
                                        </p:attrNameLst>
                                      </p:cBhvr>
                                      <p:to>
                                        <p:strVal val="visible"/>
                                      </p:to>
                                    </p:set>
                                    <p:anim calcmode="lin" valueType="num">
                                      <p:cBhvr>
                                        <p:cTn id="7" dur="500" fill="hold"/>
                                        <p:tgtEl>
                                          <p:spTgt spid="23562"/>
                                        </p:tgtEl>
                                        <p:attrNameLst>
                                          <p:attrName>ppt_w</p:attrName>
                                        </p:attrNameLst>
                                      </p:cBhvr>
                                      <p:tavLst>
                                        <p:tav tm="0">
                                          <p:val>
                                            <p:fltVal val="0"/>
                                          </p:val>
                                        </p:tav>
                                        <p:tav tm="100000">
                                          <p:val>
                                            <p:strVal val="#ppt_w"/>
                                          </p:val>
                                        </p:tav>
                                      </p:tavLst>
                                    </p:anim>
                                    <p:anim calcmode="lin" valueType="num">
                                      <p:cBhvr>
                                        <p:cTn id="8" dur="500" fill="hold"/>
                                        <p:tgtEl>
                                          <p:spTgt spid="23562"/>
                                        </p:tgtEl>
                                        <p:attrNameLst>
                                          <p:attrName>ppt_h</p:attrName>
                                        </p:attrNameLst>
                                      </p:cBhvr>
                                      <p:tavLst>
                                        <p:tav tm="0">
                                          <p:val>
                                            <p:fltVal val="0"/>
                                          </p:val>
                                        </p:tav>
                                        <p:tav tm="100000">
                                          <p:val>
                                            <p:strVal val="#ppt_h"/>
                                          </p:val>
                                        </p:tav>
                                      </p:tavLst>
                                    </p:anim>
                                    <p:anim calcmode="lin" valueType="num">
                                      <p:cBhvr>
                                        <p:cTn id="9" dur="500" fill="hold"/>
                                        <p:tgtEl>
                                          <p:spTgt spid="23562"/>
                                        </p:tgtEl>
                                        <p:attrNameLst>
                                          <p:attrName>ppt_x</p:attrName>
                                        </p:attrNameLst>
                                      </p:cBhvr>
                                      <p:tavLst>
                                        <p:tav tm="0">
                                          <p:val>
                                            <p:fltVal val="0.5"/>
                                          </p:val>
                                        </p:tav>
                                        <p:tav tm="100000">
                                          <p:val>
                                            <p:strVal val="#ppt_x"/>
                                          </p:val>
                                        </p:tav>
                                      </p:tavLst>
                                    </p:anim>
                                    <p:anim calcmode="lin" valueType="num">
                                      <p:cBhvr>
                                        <p:cTn id="10" dur="500" fill="hold"/>
                                        <p:tgtEl>
                                          <p:spTgt spid="2356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3563"/>
                                        </p:tgtEl>
                                        <p:attrNameLst>
                                          <p:attrName>style.visibility</p:attrName>
                                        </p:attrNameLst>
                                      </p:cBhvr>
                                      <p:to>
                                        <p:strVal val="visible"/>
                                      </p:to>
                                    </p:set>
                                    <p:anim calcmode="lin" valueType="num">
                                      <p:cBhvr>
                                        <p:cTn id="15" dur="500" fill="hold"/>
                                        <p:tgtEl>
                                          <p:spTgt spid="23563"/>
                                        </p:tgtEl>
                                        <p:attrNameLst>
                                          <p:attrName>ppt_w</p:attrName>
                                        </p:attrNameLst>
                                      </p:cBhvr>
                                      <p:tavLst>
                                        <p:tav tm="0">
                                          <p:val>
                                            <p:strVal val="(6*min(max(#ppt_w*#ppt_h,.3),1)-7.4)/-.7*#ppt_w"/>
                                          </p:val>
                                        </p:tav>
                                        <p:tav tm="100000">
                                          <p:val>
                                            <p:strVal val="#ppt_w"/>
                                          </p:val>
                                        </p:tav>
                                      </p:tavLst>
                                    </p:anim>
                                    <p:anim calcmode="lin" valueType="num">
                                      <p:cBhvr>
                                        <p:cTn id="16" dur="500" fill="hold"/>
                                        <p:tgtEl>
                                          <p:spTgt spid="23563"/>
                                        </p:tgtEl>
                                        <p:attrNameLst>
                                          <p:attrName>ppt_h</p:attrName>
                                        </p:attrNameLst>
                                      </p:cBhvr>
                                      <p:tavLst>
                                        <p:tav tm="0">
                                          <p:val>
                                            <p:strVal val="(6*min(max(#ppt_w*#ppt_h,.3),1)-7.4)/-.7*#ppt_h"/>
                                          </p:val>
                                        </p:tav>
                                        <p:tav tm="100000">
                                          <p:val>
                                            <p:strVal val="#ppt_h"/>
                                          </p:val>
                                        </p:tav>
                                      </p:tavLst>
                                    </p:anim>
                                    <p:anim calcmode="lin" valueType="num">
                                      <p:cBhvr>
                                        <p:cTn id="17" dur="500" fill="hold"/>
                                        <p:tgtEl>
                                          <p:spTgt spid="23563"/>
                                        </p:tgtEl>
                                        <p:attrNameLst>
                                          <p:attrName>ppt_x</p:attrName>
                                        </p:attrNameLst>
                                      </p:cBhvr>
                                      <p:tavLst>
                                        <p:tav tm="0">
                                          <p:val>
                                            <p:fltVal val="0.5"/>
                                          </p:val>
                                        </p:tav>
                                        <p:tav tm="100000">
                                          <p:val>
                                            <p:strVal val="#ppt_x"/>
                                          </p:val>
                                        </p:tav>
                                      </p:tavLst>
                                    </p:anim>
                                    <p:anim calcmode="lin" valueType="num">
                                      <p:cBhvr>
                                        <p:cTn id="18" dur="500" fill="hold"/>
                                        <p:tgtEl>
                                          <p:spTgt spid="2356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2" grpId="0" bldLvl="0" animBg="1"/>
      <p:bldP spid="2356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167" y="1001678"/>
            <a:ext cx="8852059" cy="4081117"/>
          </a:xfrm>
          <a:prstGeom prst="rect">
            <a:avLst/>
          </a:prstGeom>
          <a:solidFill>
            <a:srgbClr val="FFFFFF"/>
          </a:solidFill>
        </p:spPr>
        <p:txBody>
          <a:bodyPr wrap="square" rtlCol="0" anchor="t">
            <a:spAutoFit/>
          </a:bodyPr>
          <a:lstStyle/>
          <a:p>
            <a:pPr>
              <a:lnSpc>
                <a:spcPct val="120000"/>
              </a:lnSpc>
            </a:pPr>
            <a:r>
              <a:rPr lang="en-US" altLang="zh-CN" sz="2400" b="1" dirty="0" smtClean="0">
                <a:solidFill>
                  <a:srgbClr val="0000FF"/>
                </a:solidFill>
                <a:latin typeface="Times New Roman" panose="02020603050405020304" pitchFamily="18" charset="0"/>
                <a:ea typeface="楷体" panose="02010609060101010101" charset="-122"/>
                <a:cs typeface="Times New Roman" panose="02020603050405020304" pitchFamily="18" charset="0"/>
              </a:rPr>
              <a:t>1.</a:t>
            </a: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（2018•广元）在央视2套“是真的吗”栏目中，一位网友演示了一把如图所示的“铜丝琴”；他将一根张紧的铜丝两端与扬声器接通，铜丝旁边放置一块磁铁，用手指拨动铜丝，就能使扬声器发声</a:t>
            </a:r>
            <a:r>
              <a:rPr lang="zh-CN" altLang="en-US" sz="2400" b="1" dirty="0" smtClean="0">
                <a:solidFill>
                  <a:prstClr val="black"/>
                </a:solidFill>
                <a:latin typeface="Times New Roman" panose="02020603050405020304" pitchFamily="18" charset="0"/>
                <a:ea typeface="楷体" panose="02010609060101010101" charset="-122"/>
                <a:cs typeface="Times New Roman" panose="02020603050405020304" pitchFamily="18" charset="0"/>
              </a:rPr>
              <a:t>，演</a:t>
            </a: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奏出优美的乐曲。这个声音</a:t>
            </a:r>
            <a:r>
              <a:rPr lang="zh-CN" altLang="en-US" sz="2400" b="1" dirty="0" smtClean="0">
                <a:solidFill>
                  <a:prstClr val="black"/>
                </a:solidFill>
                <a:latin typeface="Times New Roman" panose="02020603050405020304" pitchFamily="18" charset="0"/>
                <a:ea typeface="楷体" panose="02010609060101010101" charset="-122"/>
                <a:cs typeface="Times New Roman" panose="02020603050405020304" pitchFamily="18" charset="0"/>
              </a:rPr>
              <a:t>是（</a:t>
            </a: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　　）</a:t>
            </a:r>
          </a:p>
          <a:p>
            <a:pPr>
              <a:lnSpc>
                <a:spcPct val="120000"/>
              </a:lnSpc>
            </a:pP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A．振动的铜丝直接发出的 </a:t>
            </a:r>
          </a:p>
          <a:p>
            <a:pPr>
              <a:lnSpc>
                <a:spcPct val="120000"/>
              </a:lnSpc>
            </a:pP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B．空气振动而发出的 </a:t>
            </a:r>
          </a:p>
          <a:p>
            <a:pPr>
              <a:lnSpc>
                <a:spcPct val="120000"/>
              </a:lnSpc>
            </a:pP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C．通电铜丝在磁场中受</a:t>
            </a:r>
            <a:r>
              <a:rPr lang="zh-CN" altLang="en-US" sz="2400" b="1" dirty="0" smtClean="0">
                <a:solidFill>
                  <a:prstClr val="black"/>
                </a:solidFill>
                <a:latin typeface="Times New Roman" panose="02020603050405020304" pitchFamily="18" charset="0"/>
                <a:ea typeface="楷体" panose="02010609060101010101" charset="-122"/>
                <a:cs typeface="Times New Roman" panose="02020603050405020304" pitchFamily="18" charset="0"/>
              </a:rPr>
              <a:t>力振</a:t>
            </a: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动而发出的 </a:t>
            </a:r>
          </a:p>
          <a:p>
            <a:pPr>
              <a:lnSpc>
                <a:spcPct val="120000"/>
              </a:lnSpc>
            </a:pP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D．振动的铜丝切割磁感线产生感应电</a:t>
            </a:r>
            <a:r>
              <a:rPr lang="zh-CN" altLang="en-US" sz="2400" b="1" dirty="0" smtClean="0">
                <a:solidFill>
                  <a:prstClr val="black"/>
                </a:solidFill>
                <a:latin typeface="Times New Roman" panose="02020603050405020304" pitchFamily="18" charset="0"/>
                <a:ea typeface="楷体" panose="02010609060101010101" charset="-122"/>
                <a:cs typeface="Times New Roman" panose="02020603050405020304" pitchFamily="18" charset="0"/>
              </a:rPr>
              <a:t>流</a:t>
            </a:r>
            <a:endParaRPr lang="en-US" altLang="zh-CN" sz="2400" b="1" dirty="0" smtClean="0">
              <a:solidFill>
                <a:prstClr val="black"/>
              </a:solidFill>
              <a:latin typeface="Times New Roman" panose="02020603050405020304" pitchFamily="18" charset="0"/>
              <a:ea typeface="楷体" panose="02010609060101010101" charset="-122"/>
              <a:cs typeface="Times New Roman" panose="02020603050405020304" pitchFamily="18" charset="0"/>
            </a:endParaRPr>
          </a:p>
          <a:p>
            <a:pPr>
              <a:lnSpc>
                <a:spcPct val="120000"/>
              </a:lnSpc>
            </a:pPr>
            <a:r>
              <a:rPr lang="en-US" altLang="zh-CN"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 </a:t>
            </a:r>
            <a:r>
              <a:rPr lang="en-US" altLang="zh-CN" sz="2400" b="1" dirty="0" smtClean="0">
                <a:solidFill>
                  <a:prstClr val="black"/>
                </a:solidFill>
                <a:latin typeface="Times New Roman" panose="02020603050405020304" pitchFamily="18" charset="0"/>
                <a:ea typeface="楷体" panose="02010609060101010101" charset="-122"/>
                <a:cs typeface="Times New Roman" panose="02020603050405020304" pitchFamily="18" charset="0"/>
              </a:rPr>
              <a:t>      </a:t>
            </a:r>
            <a:r>
              <a:rPr lang="zh-CN" altLang="en-US" sz="2400" b="1" dirty="0" smtClean="0">
                <a:solidFill>
                  <a:prstClr val="black"/>
                </a:solidFill>
                <a:latin typeface="Times New Roman" panose="02020603050405020304" pitchFamily="18" charset="0"/>
                <a:ea typeface="楷体" panose="02010609060101010101" charset="-122"/>
                <a:cs typeface="Times New Roman" panose="02020603050405020304" pitchFamily="18" charset="0"/>
              </a:rPr>
              <a:t>使</a:t>
            </a:r>
            <a:r>
              <a:rPr lang="zh-CN" altLang="en-US" sz="2400" b="1" dirty="0">
                <a:solidFill>
                  <a:prstClr val="black"/>
                </a:solidFill>
                <a:latin typeface="Times New Roman" panose="02020603050405020304" pitchFamily="18" charset="0"/>
                <a:ea typeface="楷体" panose="02010609060101010101" charset="-122"/>
                <a:cs typeface="Times New Roman" panose="02020603050405020304" pitchFamily="18" charset="0"/>
              </a:rPr>
              <a:t>扬声器发出的 </a:t>
            </a:r>
          </a:p>
        </p:txBody>
      </p:sp>
      <p:pic>
        <p:nvPicPr>
          <p:cNvPr id="3" name="图片 2" descr="ab4d20b1[1]"/>
          <p:cNvPicPr>
            <a:picLocks noChangeAspect="1"/>
          </p:cNvPicPr>
          <p:nvPr/>
        </p:nvPicPr>
        <p:blipFill>
          <a:blip r:embed="rId3" cstate="print"/>
          <a:stretch>
            <a:fillRect/>
          </a:stretch>
        </p:blipFill>
        <p:spPr>
          <a:xfrm>
            <a:off x="6073834" y="2941596"/>
            <a:ext cx="2178844" cy="1547813"/>
          </a:xfrm>
          <a:prstGeom prst="rect">
            <a:avLst/>
          </a:prstGeom>
        </p:spPr>
      </p:pic>
      <p:sp>
        <p:nvSpPr>
          <p:cNvPr id="4" name="文本框 3"/>
          <p:cNvSpPr txBox="1"/>
          <p:nvPr/>
        </p:nvSpPr>
        <p:spPr>
          <a:xfrm>
            <a:off x="6240242" y="2369871"/>
            <a:ext cx="427673" cy="460375"/>
          </a:xfrm>
          <a:prstGeom prst="rect">
            <a:avLst/>
          </a:prstGeom>
          <a:noFill/>
        </p:spPr>
        <p:txBody>
          <a:bodyPr wrap="square" rtlCol="0" anchor="t">
            <a:spAutoFit/>
          </a:bodyPr>
          <a:lstStyle/>
          <a:p>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grpSp>
        <p:nvGrpSpPr>
          <p:cNvPr id="28" name="组合 3"/>
          <p:cNvGrpSpPr/>
          <p:nvPr/>
        </p:nvGrpSpPr>
        <p:grpSpPr bwMode="auto">
          <a:xfrm>
            <a:off x="3371850" y="518908"/>
            <a:ext cx="1879997" cy="474345"/>
            <a:chOff x="497257" y="753279"/>
            <a:chExt cx="1881032" cy="475146"/>
          </a:xfrm>
        </p:grpSpPr>
        <p:grpSp>
          <p:nvGrpSpPr>
            <p:cNvPr id="29" name="组合 2"/>
            <p:cNvGrpSpPr/>
            <p:nvPr/>
          </p:nvGrpSpPr>
          <p:grpSpPr bwMode="auto">
            <a:xfrm>
              <a:off x="552450" y="789083"/>
              <a:ext cx="1787356" cy="419195"/>
              <a:chOff x="3014293" y="-540899"/>
              <a:chExt cx="1787356" cy="419195"/>
            </a:xfrm>
          </p:grpSpPr>
          <p:sp>
            <p:nvSpPr>
              <p:cNvPr id="31"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2"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3"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4"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grpSp>
        <p:sp>
          <p:nvSpPr>
            <p:cNvPr id="30"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5670" y="2337328"/>
            <a:ext cx="2780348" cy="1394782"/>
          </a:xfrm>
          <a:prstGeom prst="rect">
            <a:avLst/>
          </a:prstGeom>
        </p:spPr>
      </p:pic>
      <p:sp>
        <p:nvSpPr>
          <p:cNvPr id="3" name="文本框 2"/>
          <p:cNvSpPr txBox="1"/>
          <p:nvPr/>
        </p:nvSpPr>
        <p:spPr>
          <a:xfrm>
            <a:off x="248126" y="1164405"/>
            <a:ext cx="8895874" cy="3416320"/>
          </a:xfrm>
          <a:prstGeom prst="rect">
            <a:avLst/>
          </a:prstGeom>
          <a:noFill/>
        </p:spPr>
        <p:txBody>
          <a:bodyPr wrap="square" rtlCol="0" anchor="t">
            <a:spAutoFit/>
          </a:bodyPr>
          <a:lstStyle/>
          <a:p>
            <a:pPr>
              <a:lnSpc>
                <a:spcPct val="150000"/>
              </a:lnSpc>
            </a:pPr>
            <a:r>
              <a:rPr lang="en-US" altLang="zh-CN" sz="2400" b="1" dirty="0" smtClean="0">
                <a:solidFill>
                  <a:srgbClr val="0000FF"/>
                </a:solidFill>
                <a:latin typeface="Times New Roman" panose="02020603050405020304" pitchFamily="18" charset="0"/>
                <a:ea typeface="楷体" panose="02010609060101010101" charset="-122"/>
                <a:cs typeface="Times New Roman" panose="02020603050405020304" pitchFamily="18" charset="0"/>
              </a:rPr>
              <a:t>2.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（2018</a:t>
            </a:r>
            <a:r>
              <a:rPr lang="zh-CN" altLang="en-US" sz="2400" b="1" dirty="0">
                <a:latin typeface="Times New Roman" panose="02020603050405020304" pitchFamily="18" charset="0"/>
                <a:ea typeface="楷体" panose="02010609060101010101" charset="-122"/>
                <a:cs typeface="Times New Roman" panose="02020603050405020304" pitchFamily="18" charset="0"/>
              </a:rPr>
              <a:t>•株洲）图为交流发电机原理图，线圈在磁场中转动，</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则</a:t>
            </a:r>
            <a:endParaRPr lang="en-US" altLang="zh-CN" sz="2400" b="1" dirty="0" smtClean="0">
              <a:latin typeface="Times New Roman" panose="02020603050405020304" pitchFamily="18" charset="0"/>
              <a:ea typeface="楷体" panose="02010609060101010101" charset="-122"/>
              <a:cs typeface="Times New Roman" panose="02020603050405020304" pitchFamily="18" charset="0"/>
            </a:endParaRP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　　）</a:t>
            </a:r>
            <a:endParaRPr lang="en-US" altLang="zh-CN" sz="2400" b="1" dirty="0">
              <a:latin typeface="Times New Roman" panose="02020603050405020304" pitchFamily="18" charset="0"/>
              <a:ea typeface="楷体" panose="02010609060101010101" charset="-122"/>
              <a:cs typeface="Times New Roman" panose="02020603050405020304" pitchFamily="18" charset="0"/>
              <a:sym typeface="+mn-ea"/>
            </a:endParaRPr>
          </a:p>
          <a:p>
            <a:pPr>
              <a:lnSpc>
                <a:spcPct val="150000"/>
              </a:lnSpc>
            </a:pPr>
            <a:r>
              <a:rPr lang="zh-CN" altLang="en-US" sz="2400" b="1" dirty="0" smtClean="0">
                <a:latin typeface="Times New Roman" panose="02020603050405020304" pitchFamily="18" charset="0"/>
                <a:ea typeface="楷体" panose="02010609060101010101" charset="-122"/>
                <a:cs typeface="Times New Roman" panose="02020603050405020304" pitchFamily="18" charset="0"/>
                <a:sym typeface="+mn-ea"/>
              </a:rPr>
              <a:t>A</a:t>
            </a:r>
            <a:r>
              <a:rPr lang="zh-CN" altLang="en-US" sz="2400" b="1" dirty="0">
                <a:latin typeface="Times New Roman" panose="02020603050405020304" pitchFamily="18" charset="0"/>
                <a:ea typeface="楷体" panose="02010609060101010101" charset="-122"/>
                <a:cs typeface="Times New Roman" panose="02020603050405020304" pitchFamily="18" charset="0"/>
                <a:sym typeface="+mn-ea"/>
              </a:rPr>
              <a:t>．两磁极间的磁场方向向</a:t>
            </a:r>
            <a:r>
              <a:rPr lang="zh-CN" altLang="en-US" sz="2400" b="1" dirty="0" smtClean="0">
                <a:latin typeface="Times New Roman" panose="02020603050405020304" pitchFamily="18" charset="0"/>
                <a:ea typeface="楷体" panose="02010609060101010101" charset="-122"/>
                <a:cs typeface="Times New Roman" panose="02020603050405020304" pitchFamily="18" charset="0"/>
                <a:sym typeface="+mn-ea"/>
              </a:rPr>
              <a:t>左</a:t>
            </a:r>
            <a:endParaRPr lang="zh-CN" altLang="en-US" sz="2400" b="1" dirty="0">
              <a:latin typeface="Times New Roman" panose="02020603050405020304" pitchFamily="18" charset="0"/>
              <a:ea typeface="楷体" panose="02010609060101010101" charset="-122"/>
              <a:cs typeface="Times New Roman" panose="02020603050405020304" pitchFamily="18" charset="0"/>
            </a:endParaRP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B．线圈在磁场中切割磁感线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C．通过灯泡的电流方向不变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D．线圈一定不受磁场力作用 </a:t>
            </a:r>
          </a:p>
        </p:txBody>
      </p:sp>
      <p:sp>
        <p:nvSpPr>
          <p:cNvPr id="10" name="文本框 9"/>
          <p:cNvSpPr txBox="1"/>
          <p:nvPr/>
        </p:nvSpPr>
        <p:spPr>
          <a:xfrm>
            <a:off x="786466" y="1803464"/>
            <a:ext cx="38608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grpSp>
        <p:nvGrpSpPr>
          <p:cNvPr id="29" name="组合 3"/>
          <p:cNvGrpSpPr/>
          <p:nvPr/>
        </p:nvGrpSpPr>
        <p:grpSpPr bwMode="auto">
          <a:xfrm>
            <a:off x="3371850" y="636597"/>
            <a:ext cx="1879997" cy="474345"/>
            <a:chOff x="497257" y="753279"/>
            <a:chExt cx="1881032" cy="475146"/>
          </a:xfrm>
        </p:grpSpPr>
        <p:grpSp>
          <p:nvGrpSpPr>
            <p:cNvPr id="30" name="组合 2"/>
            <p:cNvGrpSpPr/>
            <p:nvPr/>
          </p:nvGrpSpPr>
          <p:grpSpPr bwMode="auto">
            <a:xfrm>
              <a:off x="552450" y="789083"/>
              <a:ext cx="1787356" cy="419195"/>
              <a:chOff x="3014293" y="-540899"/>
              <a:chExt cx="1787356" cy="419195"/>
            </a:xfrm>
          </p:grpSpPr>
          <p:sp>
            <p:nvSpPr>
              <p:cNvPr id="32"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4"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5"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31"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3"/>
          <p:cNvGrpSpPr/>
          <p:nvPr/>
        </p:nvGrpSpPr>
        <p:grpSpPr bwMode="auto">
          <a:xfrm>
            <a:off x="3371850" y="636597"/>
            <a:ext cx="1879997" cy="474345"/>
            <a:chOff x="497257" y="753279"/>
            <a:chExt cx="1881032" cy="475146"/>
          </a:xfrm>
        </p:grpSpPr>
        <p:grpSp>
          <p:nvGrpSpPr>
            <p:cNvPr id="30" name="组合 2"/>
            <p:cNvGrpSpPr/>
            <p:nvPr/>
          </p:nvGrpSpPr>
          <p:grpSpPr bwMode="auto">
            <a:xfrm>
              <a:off x="552450" y="789083"/>
              <a:ext cx="1787356" cy="419195"/>
              <a:chOff x="3014293" y="-540899"/>
              <a:chExt cx="1787356" cy="419195"/>
            </a:xfrm>
          </p:grpSpPr>
          <p:sp>
            <p:nvSpPr>
              <p:cNvPr id="32"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4"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5"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31"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
        <p:nvSpPr>
          <p:cNvPr id="2" name="文本框 1"/>
          <p:cNvSpPr txBox="1"/>
          <p:nvPr/>
        </p:nvSpPr>
        <p:spPr>
          <a:xfrm>
            <a:off x="205105" y="1101102"/>
            <a:ext cx="8842375" cy="3970318"/>
          </a:xfrm>
          <a:prstGeom prst="rect">
            <a:avLst/>
          </a:prstGeom>
          <a:noFill/>
        </p:spPr>
        <p:txBody>
          <a:bodyPr wrap="square" rtlCol="0" anchor="t">
            <a:spAutoFit/>
          </a:bodyPr>
          <a:lstStyle/>
          <a:p>
            <a:pPr>
              <a:lnSpc>
                <a:spcPct val="150000"/>
              </a:lnSpc>
            </a:pPr>
            <a:r>
              <a:rPr lang="en-US" altLang="zh-CN" sz="2400" b="1" dirty="0" smtClean="0">
                <a:solidFill>
                  <a:srgbClr val="0000FF"/>
                </a:solidFill>
                <a:latin typeface="Times New Roman" panose="02020603050405020304" pitchFamily="18" charset="0"/>
                <a:ea typeface="楷体" panose="02010609060101010101" charset="-122"/>
                <a:cs typeface="Times New Roman" panose="02020603050405020304" pitchFamily="18" charset="0"/>
                <a:sym typeface="+mn-ea"/>
              </a:rPr>
              <a:t>3. </a:t>
            </a:r>
            <a:r>
              <a:rPr lang="zh-CN" altLang="en-US" sz="2400" b="1" dirty="0">
                <a:latin typeface="楷体" panose="02010609060101010101" charset="-122"/>
                <a:ea typeface="楷体" panose="02010609060101010101" charset="-122"/>
                <a:cs typeface="楷体" panose="02010609060101010101" charset="-122"/>
              </a:rPr>
              <a:t>（</a:t>
            </a:r>
            <a:r>
              <a:rPr lang="zh-CN" altLang="en-US" sz="2400" b="1" dirty="0">
                <a:latin typeface="Times New Roman" panose="02020603050405020304" pitchFamily="18" charset="0"/>
                <a:ea typeface="楷体" panose="02010609060101010101" charset="-122"/>
                <a:cs typeface="Times New Roman" panose="02020603050405020304" pitchFamily="18" charset="0"/>
              </a:rPr>
              <a:t>2019</a:t>
            </a:r>
            <a:r>
              <a:rPr lang="zh-CN" altLang="en-US" sz="2400" b="1" dirty="0">
                <a:latin typeface="楷体" panose="02010609060101010101" charset="-122"/>
                <a:ea typeface="楷体" panose="02010609060101010101" charset="-122"/>
                <a:cs typeface="楷体" panose="02010609060101010101" charset="-122"/>
              </a:rPr>
              <a:t>•昆明）如图是研究产生感应电流的实验，下列说法正确的</a:t>
            </a:r>
            <a:r>
              <a:rPr lang="zh-CN" altLang="en-US" sz="2400" b="1" dirty="0" smtClean="0">
                <a:latin typeface="楷体" panose="02010609060101010101" charset="-122"/>
                <a:ea typeface="楷体" panose="02010609060101010101" charset="-122"/>
                <a:cs typeface="楷体" panose="02010609060101010101" charset="-122"/>
              </a:rPr>
              <a:t>是（</a:t>
            </a:r>
            <a:r>
              <a:rPr lang="zh-CN" altLang="en-US" sz="2400" b="1" dirty="0">
                <a:latin typeface="楷体" panose="02010609060101010101" charset="-122"/>
                <a:ea typeface="楷体" panose="02010609060101010101" charset="-122"/>
                <a:cs typeface="楷体" panose="02010609060101010101" charset="-122"/>
              </a:rPr>
              <a:t>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a:t>
            </a:r>
            <a:r>
              <a:rPr lang="zh-CN" altLang="en-US" sz="2400" b="1" dirty="0">
                <a:latin typeface="楷体" panose="02010609060101010101" charset="-122"/>
                <a:ea typeface="楷体" panose="02010609060101010101" charset="-122"/>
                <a:cs typeface="楷体" panose="02010609060101010101" charset="-122"/>
              </a:rPr>
              <a:t>．只要导体</a:t>
            </a:r>
            <a:r>
              <a:rPr lang="zh-CN" altLang="en-US" sz="2400" b="1" i="1" dirty="0">
                <a:latin typeface="Times New Roman" panose="02020603050405020304" pitchFamily="18" charset="0"/>
                <a:ea typeface="楷体" panose="02010609060101010101" charset="-122"/>
                <a:cs typeface="Times New Roman" panose="02020603050405020304" pitchFamily="18" charset="0"/>
              </a:rPr>
              <a:t>AB</a:t>
            </a:r>
            <a:r>
              <a:rPr lang="zh-CN" altLang="en-US" sz="2400" b="1" dirty="0">
                <a:latin typeface="楷体" panose="02010609060101010101" charset="-122"/>
                <a:ea typeface="楷体" panose="02010609060101010101" charset="-122"/>
                <a:cs typeface="楷体" panose="02010609060101010101" charset="-122"/>
              </a:rPr>
              <a:t>在磁场中运动，电流表的指针就会发生偏转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a:t>
            </a:r>
            <a:r>
              <a:rPr lang="zh-CN" altLang="en-US" sz="2400" b="1" dirty="0">
                <a:latin typeface="楷体" panose="02010609060101010101" charset="-122"/>
                <a:ea typeface="楷体" panose="02010609060101010101" charset="-122"/>
                <a:cs typeface="楷体" panose="02010609060101010101" charset="-122"/>
              </a:rPr>
              <a:t>．对调两个磁极方向，电流表的指针偏转方向发生改变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a:t>
            </a:r>
            <a:r>
              <a:rPr lang="zh-CN" altLang="en-US" sz="2400" b="1" dirty="0">
                <a:latin typeface="楷体" panose="02010609060101010101" charset="-122"/>
                <a:ea typeface="楷体" panose="02010609060101010101" charset="-122"/>
                <a:cs typeface="楷体" panose="02010609060101010101" charset="-122"/>
              </a:rPr>
              <a:t>．改变导体</a:t>
            </a:r>
            <a:r>
              <a:rPr lang="zh-CN" altLang="en-US" sz="2400" b="1" i="1" dirty="0">
                <a:latin typeface="Times New Roman" panose="02020603050405020304" pitchFamily="18" charset="0"/>
                <a:ea typeface="楷体" panose="02010609060101010101" charset="-122"/>
                <a:cs typeface="Times New Roman" panose="02020603050405020304" pitchFamily="18" charset="0"/>
              </a:rPr>
              <a:t>AB</a:t>
            </a:r>
            <a:r>
              <a:rPr lang="zh-CN" altLang="en-US" sz="2400" b="1" dirty="0">
                <a:latin typeface="楷体" panose="02010609060101010101" charset="-122"/>
                <a:ea typeface="楷体" panose="02010609060101010101" charset="-122"/>
                <a:cs typeface="楷体" panose="02010609060101010101" charset="-122"/>
              </a:rPr>
              <a:t>切割磁感线的方向</a:t>
            </a:r>
            <a:r>
              <a:rPr lang="zh-CN" altLang="en-US" sz="2400" b="1" dirty="0" smtClean="0">
                <a:latin typeface="楷体" panose="02010609060101010101" charset="-122"/>
                <a:ea typeface="楷体" panose="02010609060101010101" charset="-122"/>
                <a:cs typeface="楷体" panose="02010609060101010101" charset="-122"/>
              </a:rPr>
              <a:t>，</a:t>
            </a:r>
            <a:endParaRPr lang="en-US" altLang="zh-CN" sz="2400" b="1" dirty="0" smtClean="0">
              <a:latin typeface="楷体" panose="02010609060101010101" charset="-122"/>
              <a:ea typeface="楷体" panose="02010609060101010101" charset="-122"/>
              <a:cs typeface="楷体" panose="02010609060101010101" charset="-122"/>
            </a:endParaRPr>
          </a:p>
          <a:p>
            <a:pPr>
              <a:lnSpc>
                <a:spcPct val="150000"/>
              </a:lnSpc>
            </a:pP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  </a:t>
            </a:r>
            <a:r>
              <a:rPr lang="zh-CN" altLang="en-US" sz="2400" b="1" dirty="0" smtClean="0">
                <a:latin typeface="楷体" panose="02010609060101010101" charset="-122"/>
                <a:ea typeface="楷体" panose="02010609060101010101" charset="-122"/>
                <a:cs typeface="楷体" panose="02010609060101010101" charset="-122"/>
              </a:rPr>
              <a:t>电</a:t>
            </a:r>
            <a:r>
              <a:rPr lang="zh-CN" altLang="en-US" sz="2400" b="1" dirty="0">
                <a:latin typeface="楷体" panose="02010609060101010101" charset="-122"/>
                <a:ea typeface="楷体" panose="02010609060101010101" charset="-122"/>
                <a:cs typeface="楷体" panose="02010609060101010101" charset="-122"/>
              </a:rPr>
              <a:t>流表的指针偏转方向不发生改变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a:t>
            </a:r>
            <a:r>
              <a:rPr lang="zh-CN" altLang="en-US" sz="2400" b="1" dirty="0">
                <a:latin typeface="楷体" panose="02010609060101010101" charset="-122"/>
                <a:ea typeface="楷体" panose="02010609060101010101" charset="-122"/>
                <a:cs typeface="楷体" panose="02010609060101010101" charset="-122"/>
              </a:rPr>
              <a:t>．电磁感应是把电能转化成机械能 </a:t>
            </a:r>
          </a:p>
        </p:txBody>
      </p:sp>
      <p:pic>
        <p:nvPicPr>
          <p:cNvPr id="32774" name="图片 32773" descr="20"/>
          <p:cNvPicPr>
            <a:picLocks noChangeAspect="1"/>
          </p:cNvPicPr>
          <p:nvPr/>
        </p:nvPicPr>
        <p:blipFill>
          <a:blip r:embed="rId3" cstate="print">
            <a:clrChange>
              <a:clrFrom>
                <a:srgbClr val="FFFFFF"/>
              </a:clrFrom>
              <a:clrTo>
                <a:srgbClr val="FFFFFF">
                  <a:alpha val="0"/>
                </a:srgbClr>
              </a:clrTo>
            </a:clrChange>
          </a:blip>
          <a:stretch>
            <a:fillRect/>
          </a:stretch>
        </p:blipFill>
        <p:spPr>
          <a:xfrm>
            <a:off x="6095385" y="3177734"/>
            <a:ext cx="2372678" cy="1964055"/>
          </a:xfrm>
          <a:prstGeom prst="rect">
            <a:avLst/>
          </a:prstGeom>
          <a:noFill/>
          <a:ln w="9525">
            <a:noFill/>
          </a:ln>
        </p:spPr>
      </p:pic>
      <p:sp>
        <p:nvSpPr>
          <p:cNvPr id="6" name="文本框 5"/>
          <p:cNvSpPr txBox="1"/>
          <p:nvPr/>
        </p:nvSpPr>
        <p:spPr>
          <a:xfrm>
            <a:off x="1678018" y="1780278"/>
            <a:ext cx="38608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7969" y="1223154"/>
            <a:ext cx="8640935" cy="3784600"/>
          </a:xfrm>
          <a:prstGeom prst="rect">
            <a:avLst/>
          </a:prstGeom>
          <a:solidFill>
            <a:srgbClr val="FFFFFF"/>
          </a:solidFill>
        </p:spPr>
        <p:txBody>
          <a:bodyPr wrap="square" rtlCol="0" anchor="t">
            <a:spAutoFit/>
          </a:bodyPr>
          <a:lstStyle/>
          <a:p>
            <a:pPr>
              <a:lnSpc>
                <a:spcPct val="125000"/>
              </a:lnSpc>
            </a:pPr>
            <a:r>
              <a:rPr lang="en-US" altLang="zh-CN" sz="2400" b="1" dirty="0" smtClean="0">
                <a:solidFill>
                  <a:srgbClr val="0000FF"/>
                </a:solidFill>
                <a:latin typeface="Times New Roman" panose="02020603050405020304" pitchFamily="18" charset="0"/>
                <a:ea typeface="楷体" panose="02010609060101010101" charset="-122"/>
                <a:cs typeface="Times New Roman" panose="02020603050405020304" pitchFamily="18" charset="0"/>
              </a:rPr>
              <a:t>4.</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（2018</a:t>
            </a:r>
            <a:r>
              <a:rPr lang="zh-CN" altLang="en-US" sz="2400" b="1" dirty="0">
                <a:latin typeface="Times New Roman" panose="02020603050405020304" pitchFamily="18" charset="0"/>
                <a:ea typeface="楷体" panose="02010609060101010101" charset="-122"/>
                <a:cs typeface="Times New Roman" panose="02020603050405020304" pitchFamily="18" charset="0"/>
              </a:rPr>
              <a:t>•黄冈）中央电视台“加油向未来”某期节目中，有一项比赛，两个小组利用完全相同的设备，通过骑车发电来烤熟两个一样的面包，首先烤熟面包的小组获胜，以下判断正确的</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是（ </a:t>
            </a:r>
            <a:r>
              <a:rPr lang="zh-CN" altLang="en-US" sz="2400" b="1" dirty="0">
                <a:latin typeface="Times New Roman" panose="02020603050405020304" pitchFamily="18" charset="0"/>
                <a:ea typeface="楷体" panose="02010609060101010101" charset="-122"/>
                <a:cs typeface="Times New Roman" panose="02020603050405020304" pitchFamily="18" charset="0"/>
              </a:rPr>
              <a:t>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A．骑车发电利用了电流的磁效应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B．骑车发电利用了磁场对电流的作用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C．获胜小组获得的电流要大些 </a:t>
            </a:r>
          </a:p>
          <a:p>
            <a:pPr>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D．两个小组烤熟面包用的发热体是串联的 </a:t>
            </a:r>
          </a:p>
        </p:txBody>
      </p:sp>
      <p:sp>
        <p:nvSpPr>
          <p:cNvPr id="11" name="文本框 10"/>
          <p:cNvSpPr txBox="1"/>
          <p:nvPr/>
        </p:nvSpPr>
        <p:spPr>
          <a:xfrm>
            <a:off x="953362" y="2669964"/>
            <a:ext cx="375285" cy="414020"/>
          </a:xfrm>
          <a:prstGeom prst="rect">
            <a:avLst/>
          </a:prstGeom>
          <a:noFill/>
        </p:spPr>
        <p:txBody>
          <a:bodyPr wrap="none" rtlCol="0" anchor="t">
            <a:spAutoFit/>
          </a:bodyPr>
          <a:lstStyle/>
          <a:p>
            <a:r>
              <a:rPr lang="en-US" altLang="zh-CN" sz="21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C</a:t>
            </a:r>
          </a:p>
        </p:txBody>
      </p:sp>
      <p:grpSp>
        <p:nvGrpSpPr>
          <p:cNvPr id="27" name="组合 3"/>
          <p:cNvGrpSpPr/>
          <p:nvPr/>
        </p:nvGrpSpPr>
        <p:grpSpPr bwMode="auto">
          <a:xfrm>
            <a:off x="3371850" y="636597"/>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8" name="圆角矩形 2"/>
          <p:cNvSpPr/>
          <p:nvPr/>
        </p:nvSpPr>
        <p:spPr>
          <a:xfrm>
            <a:off x="1275347" y="685297"/>
            <a:ext cx="6369968" cy="1234314"/>
          </a:xfrm>
          <a:prstGeom prst="roundRect">
            <a:avLst>
              <a:gd name="adj" fmla="val 16667"/>
            </a:avLst>
          </a:prstGeom>
          <a:noFill/>
          <a:ln w="25400" cap="flat" cmpd="sng">
            <a:solidFill>
              <a:srgbClr val="B66D31"/>
            </a:solidFill>
            <a:prstDash val="solid"/>
            <a:headEnd type="none" w="med" len="med"/>
            <a:tailEnd type="none" w="med" len="med"/>
          </a:ln>
        </p:spPr>
        <p:txBody>
          <a:bodyPr anchor="ctr"/>
          <a:lstStyle/>
          <a:p>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　　奥斯特发现电流的磁效应后，许多科学家都在思索：既然电流能产生磁，那么磁能否产生电呢？</a:t>
            </a:r>
          </a:p>
        </p:txBody>
      </p:sp>
      <p:sp>
        <p:nvSpPr>
          <p:cNvPr id="4110" name="圆角矩形 6"/>
          <p:cNvSpPr/>
          <p:nvPr/>
        </p:nvSpPr>
        <p:spPr>
          <a:xfrm>
            <a:off x="1219199" y="2020928"/>
            <a:ext cx="6426115" cy="1554004"/>
          </a:xfrm>
          <a:prstGeom prst="roundRect">
            <a:avLst>
              <a:gd name="adj" fmla="val 16667"/>
            </a:avLst>
          </a:prstGeom>
          <a:noFill/>
          <a:ln w="25400" cap="flat" cmpd="sng">
            <a:solidFill>
              <a:srgbClr val="5C4776"/>
            </a:solidFill>
            <a:prstDash val="solid"/>
            <a:headEnd type="none" w="med" len="med"/>
            <a:tailEnd type="none" w="med" len="med"/>
          </a:ln>
        </p:spPr>
        <p:txBody>
          <a:bodyPr anchor="ctr"/>
          <a:lstStyle/>
          <a:p>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　　英国物理学家法拉第在</a:t>
            </a:r>
            <a:r>
              <a:rPr lang="en-US" altLang="zh-CN" sz="2400" b="1">
                <a:solidFill>
                  <a:schemeClr val="tx1"/>
                </a:solidFill>
                <a:latin typeface="Times New Roman" panose="02020603050405020304" pitchFamily="18" charset="0"/>
                <a:ea typeface="楷体" panose="02010609060101010101" charset="-122"/>
                <a:cs typeface="Times New Roman" panose="02020603050405020304" pitchFamily="18" charset="0"/>
              </a:rPr>
              <a:t>10</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年中做了多次探索，</a:t>
            </a:r>
            <a:r>
              <a:rPr lang="en-US" altLang="zh-CN" sz="2400" b="1">
                <a:solidFill>
                  <a:schemeClr val="tx1"/>
                </a:solidFill>
                <a:latin typeface="Times New Roman" panose="02020603050405020304" pitchFamily="18" charset="0"/>
                <a:ea typeface="楷体" panose="02010609060101010101" charset="-122"/>
                <a:cs typeface="Times New Roman" panose="02020603050405020304" pitchFamily="18" charset="0"/>
              </a:rPr>
              <a:t>1831</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年终于取得突破，发现了利用磁场产生电流的条件和规律。</a:t>
            </a:r>
          </a:p>
        </p:txBody>
      </p:sp>
      <p:sp>
        <p:nvSpPr>
          <p:cNvPr id="4111" name="圆角矩形 7"/>
          <p:cNvSpPr/>
          <p:nvPr/>
        </p:nvSpPr>
        <p:spPr>
          <a:xfrm>
            <a:off x="1219199" y="3715981"/>
            <a:ext cx="6426116" cy="1018223"/>
          </a:xfrm>
          <a:prstGeom prst="roundRect">
            <a:avLst>
              <a:gd name="adj" fmla="val 16667"/>
            </a:avLst>
          </a:prstGeom>
          <a:solidFill>
            <a:schemeClr val="accent1"/>
          </a:solidFill>
          <a:ln w="25400" cap="flat" cmpd="sng">
            <a:solidFill>
              <a:srgbClr val="385D8A"/>
            </a:solidFill>
            <a:prstDash val="solid"/>
            <a:headEnd type="none" w="med" len="med"/>
            <a:tailEnd type="none" w="med" len="med"/>
          </a:ln>
        </p:spPr>
        <p:txBody>
          <a:bodyPr anchor="ctr"/>
          <a:lstStyle/>
          <a:p>
            <a:r>
              <a:rPr lang="zh-CN" altLang="en-US" sz="2400" b="1" dirty="0">
                <a:latin typeface="Times New Roman" panose="02020603050405020304" pitchFamily="18" charset="0"/>
                <a:ea typeface="楷体" panose="02010609060101010101" charset="-122"/>
                <a:cs typeface="Times New Roman" panose="02020603050405020304" pitchFamily="18" charset="0"/>
              </a:rPr>
              <a:t>　　根据这个发现，后来发明了发电机，使人类大规模用电成为可能，开辟了电气化的时代。</a:t>
            </a:r>
          </a:p>
        </p:txBody>
      </p:sp>
      <p:sp>
        <p:nvSpPr>
          <p:cNvPr id="15" name="左弧形箭头 14"/>
          <p:cNvSpPr/>
          <p:nvPr/>
        </p:nvSpPr>
        <p:spPr>
          <a:xfrm>
            <a:off x="345989" y="1119511"/>
            <a:ext cx="929358" cy="1600200"/>
          </a:xfrm>
          <a:prstGeom prst="curvedRightArrow">
            <a:avLst/>
          </a:prstGeom>
          <a:solidFill>
            <a:srgbClr val="4BACC6">
              <a:lumMod val="75000"/>
            </a:srgbClr>
          </a:solidFill>
          <a:ln w="25400" cap="flat" cmpd="sng" algn="ctr">
            <a:no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右弧形箭头 15"/>
          <p:cNvSpPr/>
          <p:nvPr/>
        </p:nvSpPr>
        <p:spPr>
          <a:xfrm>
            <a:off x="7645314" y="2797930"/>
            <a:ext cx="916236" cy="1427163"/>
          </a:xfrm>
          <a:prstGeom prst="curvedLeftArrow">
            <a:avLst/>
          </a:prstGeom>
          <a:solidFill>
            <a:srgbClr val="4BACC6">
              <a:lumMod val="75000"/>
            </a:srgbClr>
          </a:solidFill>
          <a:ln w="25400" cap="flat" cmpd="sng" algn="ctr">
            <a:no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8" presetClass="entr" presetSubtype="12"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41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downLeft)">
                                      <p:cBhvr>
                                        <p:cTn id="19" dur="500"/>
                                        <p:tgtEl>
                                          <p:spTgt spid="16"/>
                                        </p:tgtEl>
                                      </p:cBhvr>
                                    </p:animEffec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4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8" grpId="0" bldLvl="0" animBg="1"/>
      <p:bldP spid="4110" grpId="0" bldLvl="0" animBg="1"/>
      <p:bldP spid="4111" grpId="0" bldLvl="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3"/>
          <p:cNvGrpSpPr/>
          <p:nvPr/>
        </p:nvGrpSpPr>
        <p:grpSpPr bwMode="auto">
          <a:xfrm>
            <a:off x="3371850" y="636597"/>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
        <p:nvSpPr>
          <p:cNvPr id="2" name="文本框 1"/>
          <p:cNvSpPr txBox="1"/>
          <p:nvPr/>
        </p:nvSpPr>
        <p:spPr>
          <a:xfrm>
            <a:off x="184784" y="1174866"/>
            <a:ext cx="8959215" cy="3748719"/>
          </a:xfrm>
          <a:prstGeom prst="rect">
            <a:avLst/>
          </a:prstGeom>
          <a:noFill/>
        </p:spPr>
        <p:txBody>
          <a:bodyPr wrap="square" rtlCol="0" anchor="t">
            <a:spAutoFit/>
          </a:bodyPr>
          <a:lstStyle/>
          <a:p>
            <a:pPr>
              <a:lnSpc>
                <a:spcPct val="110000"/>
              </a:lnSpc>
            </a:pPr>
            <a:r>
              <a:rPr lang="en-US" altLang="zh-CN" sz="2400" b="1" dirty="0" smtClean="0">
                <a:solidFill>
                  <a:srgbClr val="0000FF"/>
                </a:solidFill>
                <a:latin typeface="Times New Roman" panose="02020603050405020304" pitchFamily="18" charset="0"/>
                <a:ea typeface="楷体" panose="02010609060101010101" charset="-122"/>
                <a:cs typeface="Times New Roman" panose="02020603050405020304" pitchFamily="18" charset="0"/>
                <a:sym typeface="+mn-ea"/>
              </a:rPr>
              <a:t>5. </a:t>
            </a:r>
            <a:r>
              <a:rPr lang="zh-CN" altLang="en-US" sz="2400" b="1" dirty="0">
                <a:latin typeface="楷体" panose="02010609060101010101" charset="-122"/>
                <a:ea typeface="楷体" panose="02010609060101010101" charset="-122"/>
                <a:cs typeface="楷体" panose="02010609060101010101" charset="-122"/>
              </a:rPr>
              <a:t>（</a:t>
            </a:r>
            <a:r>
              <a:rPr lang="zh-CN" altLang="en-US" sz="2400" b="1" dirty="0">
                <a:latin typeface="Times New Roman" panose="02020603050405020304" pitchFamily="18" charset="0"/>
                <a:ea typeface="楷体" panose="02010609060101010101" charset="-122"/>
                <a:cs typeface="Times New Roman" panose="02020603050405020304" pitchFamily="18" charset="0"/>
              </a:rPr>
              <a:t>2019</a:t>
            </a:r>
            <a:r>
              <a:rPr lang="zh-CN" altLang="en-US" sz="2400" b="1" dirty="0">
                <a:latin typeface="楷体" panose="02010609060101010101" charset="-122"/>
                <a:ea typeface="楷体" panose="02010609060101010101" charset="-122"/>
                <a:cs typeface="楷体" panose="02010609060101010101" charset="-122"/>
              </a:rPr>
              <a:t>•泸州）如图所示，两根绝缘细线悬挂着的导体</a:t>
            </a:r>
            <a:r>
              <a:rPr lang="zh-CN" altLang="en-US" sz="2400" b="1" i="1" dirty="0">
                <a:latin typeface="Times New Roman" panose="02020603050405020304" pitchFamily="18" charset="0"/>
                <a:ea typeface="楷体" panose="02010609060101010101" charset="-122"/>
                <a:cs typeface="Times New Roman" panose="02020603050405020304" pitchFamily="18" charset="0"/>
              </a:rPr>
              <a:t>ab</a:t>
            </a:r>
            <a:r>
              <a:rPr lang="zh-CN" altLang="en-US" sz="2400" b="1" dirty="0">
                <a:latin typeface="楷体" panose="02010609060101010101" charset="-122"/>
                <a:ea typeface="楷体" panose="02010609060101010101" charset="-122"/>
                <a:cs typeface="楷体" panose="02010609060101010101" charset="-122"/>
              </a:rPr>
              <a:t>，放在U形磁铁中央，ab两端连接着导线。在虚线框中接入某种实验器材可进行相应的实验探究。下列说法中正确的</a:t>
            </a:r>
            <a:r>
              <a:rPr lang="zh-CN" altLang="en-US" sz="2400" b="1" dirty="0" smtClean="0">
                <a:latin typeface="楷体" panose="02010609060101010101" charset="-122"/>
                <a:ea typeface="楷体" panose="02010609060101010101" charset="-122"/>
                <a:cs typeface="楷体" panose="02010609060101010101" charset="-122"/>
              </a:rPr>
              <a:t>是（</a:t>
            </a:r>
            <a:r>
              <a:rPr lang="zh-CN" altLang="en-US" sz="2400" b="1" dirty="0">
                <a:latin typeface="楷体" panose="02010609060101010101" charset="-122"/>
                <a:ea typeface="楷体" panose="02010609060101010101" charset="-122"/>
                <a:cs typeface="楷体" panose="02010609060101010101" charset="-122"/>
              </a:rPr>
              <a:t>　　）</a:t>
            </a:r>
          </a:p>
          <a:p>
            <a:pPr>
              <a:lnSpc>
                <a:spcPct val="11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a:t>
            </a:r>
            <a:r>
              <a:rPr lang="zh-CN" altLang="en-US" sz="2400" b="1" dirty="0">
                <a:latin typeface="楷体" panose="02010609060101010101" charset="-122"/>
                <a:ea typeface="楷体" panose="02010609060101010101" charset="-122"/>
                <a:cs typeface="楷体" panose="02010609060101010101" charset="-122"/>
              </a:rPr>
              <a:t>．接入电流表可探究电磁感应现象</a:t>
            </a:r>
            <a:r>
              <a:rPr lang="zh-CN" altLang="en-US" sz="2400" b="1" dirty="0" smtClean="0">
                <a:latin typeface="楷体" panose="02010609060101010101" charset="-122"/>
                <a:ea typeface="楷体" panose="02010609060101010101" charset="-122"/>
                <a:cs typeface="楷体" panose="02010609060101010101" charset="-122"/>
              </a:rPr>
              <a:t>，</a:t>
            </a:r>
            <a:endParaRPr lang="en-US" altLang="zh-CN" sz="2400" b="1" dirty="0" smtClean="0">
              <a:latin typeface="楷体" panose="02010609060101010101" charset="-122"/>
              <a:ea typeface="楷体" panose="02010609060101010101" charset="-122"/>
              <a:cs typeface="楷体" panose="02010609060101010101" charset="-122"/>
            </a:endParaRPr>
          </a:p>
          <a:p>
            <a:pPr>
              <a:lnSpc>
                <a:spcPct val="110000"/>
              </a:lnSpc>
            </a:pP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  </a:t>
            </a:r>
            <a:r>
              <a:rPr lang="zh-CN" altLang="en-US" sz="2400" b="1" dirty="0" smtClean="0">
                <a:latin typeface="楷体" panose="02010609060101010101" charset="-122"/>
                <a:ea typeface="楷体" panose="02010609060101010101" charset="-122"/>
                <a:cs typeface="楷体" panose="02010609060101010101" charset="-122"/>
              </a:rPr>
              <a:t>与</a:t>
            </a:r>
            <a:r>
              <a:rPr lang="zh-CN" altLang="en-US" sz="2400" b="1" dirty="0">
                <a:latin typeface="楷体" panose="02010609060101010101" charset="-122"/>
                <a:ea typeface="楷体" panose="02010609060101010101" charset="-122"/>
                <a:cs typeface="楷体" panose="02010609060101010101" charset="-122"/>
              </a:rPr>
              <a:t>发电机原理相同 </a:t>
            </a:r>
          </a:p>
          <a:p>
            <a:pPr>
              <a:lnSpc>
                <a:spcPct val="11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a:t>
            </a:r>
            <a:r>
              <a:rPr lang="zh-CN" altLang="en-US" sz="2400" b="1" dirty="0">
                <a:latin typeface="楷体" panose="02010609060101010101" charset="-122"/>
                <a:ea typeface="楷体" panose="02010609060101010101" charset="-122"/>
                <a:cs typeface="楷体" panose="02010609060101010101" charset="-122"/>
              </a:rPr>
              <a:t>．接入电流表可探究通电导体</a:t>
            </a:r>
            <a:r>
              <a:rPr lang="zh-CN" altLang="en-US" sz="2400" b="1" dirty="0" smtClean="0">
                <a:latin typeface="楷体" panose="02010609060101010101" charset="-122"/>
                <a:ea typeface="楷体" panose="02010609060101010101" charset="-122"/>
                <a:cs typeface="楷体" panose="02010609060101010101" charset="-122"/>
              </a:rPr>
              <a:t>在</a:t>
            </a:r>
            <a:endParaRPr lang="en-US" altLang="zh-CN" sz="2400" b="1" dirty="0" smtClean="0">
              <a:latin typeface="楷体" panose="02010609060101010101" charset="-122"/>
              <a:ea typeface="楷体" panose="02010609060101010101" charset="-122"/>
              <a:cs typeface="楷体" panose="02010609060101010101" charset="-122"/>
            </a:endParaRPr>
          </a:p>
          <a:p>
            <a:pPr>
              <a:lnSpc>
                <a:spcPct val="110000"/>
              </a:lnSpc>
            </a:pPr>
            <a:r>
              <a:rPr lang="en-US" altLang="zh-CN" sz="2400" b="1" dirty="0">
                <a:latin typeface="楷体" panose="02010609060101010101" charset="-122"/>
                <a:ea typeface="楷体" panose="02010609060101010101" charset="-122"/>
                <a:cs typeface="楷体" panose="02010609060101010101" charset="-122"/>
              </a:rPr>
              <a:t> </a:t>
            </a:r>
            <a:r>
              <a:rPr lang="en-US" altLang="zh-CN" sz="2400" b="1" dirty="0" smtClean="0">
                <a:latin typeface="楷体" panose="02010609060101010101" charset="-122"/>
                <a:ea typeface="楷体" panose="02010609060101010101" charset="-122"/>
                <a:cs typeface="楷体" panose="02010609060101010101" charset="-122"/>
              </a:rPr>
              <a:t>  </a:t>
            </a:r>
            <a:r>
              <a:rPr lang="zh-CN" altLang="en-US" sz="2400" b="1" dirty="0" smtClean="0">
                <a:latin typeface="楷体" panose="02010609060101010101" charset="-122"/>
                <a:ea typeface="楷体" panose="02010609060101010101" charset="-122"/>
                <a:cs typeface="楷体" panose="02010609060101010101" charset="-122"/>
              </a:rPr>
              <a:t>磁</a:t>
            </a:r>
            <a:r>
              <a:rPr lang="zh-CN" altLang="en-US" sz="2400" b="1" dirty="0">
                <a:latin typeface="楷体" panose="02010609060101010101" charset="-122"/>
                <a:ea typeface="楷体" panose="02010609060101010101" charset="-122"/>
                <a:cs typeface="楷体" panose="02010609060101010101" charset="-122"/>
              </a:rPr>
              <a:t>场中受力，与发电机原理相同 </a:t>
            </a:r>
          </a:p>
          <a:p>
            <a:pPr>
              <a:lnSpc>
                <a:spcPct val="11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a:t>
            </a:r>
            <a:r>
              <a:rPr lang="zh-CN" altLang="en-US" sz="2400" b="1" dirty="0">
                <a:latin typeface="楷体" panose="02010609060101010101" charset="-122"/>
                <a:ea typeface="楷体" panose="02010609060101010101" charset="-122"/>
                <a:cs typeface="楷体" panose="02010609060101010101" charset="-122"/>
              </a:rPr>
              <a:t>．接入电源可探究电磁感应现象，与电动机原理相同 </a:t>
            </a:r>
          </a:p>
          <a:p>
            <a:pPr>
              <a:lnSpc>
                <a:spcPct val="11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a:t>
            </a:r>
            <a:r>
              <a:rPr lang="zh-CN" altLang="en-US" sz="2400" b="1" dirty="0">
                <a:latin typeface="楷体" panose="02010609060101010101" charset="-122"/>
                <a:ea typeface="楷体" panose="02010609060101010101" charset="-122"/>
                <a:cs typeface="楷体" panose="02010609060101010101" charset="-122"/>
              </a:rPr>
              <a:t>．接入电源可探究通电导体在磁场中受力，与发电机原理相同 </a:t>
            </a:r>
          </a:p>
        </p:txBody>
      </p:sp>
      <p:pic>
        <p:nvPicPr>
          <p:cNvPr id="3" name="图片 2"/>
          <p:cNvPicPr>
            <a:picLocks noChangeAspect="1"/>
          </p:cNvPicPr>
          <p:nvPr/>
        </p:nvPicPr>
        <p:blipFill>
          <a:blip r:embed="rId3" cstate="print"/>
          <a:stretch>
            <a:fillRect/>
          </a:stretch>
        </p:blipFill>
        <p:spPr>
          <a:xfrm>
            <a:off x="5452320" y="2608568"/>
            <a:ext cx="2962275" cy="1133475"/>
          </a:xfrm>
          <a:prstGeom prst="rect">
            <a:avLst/>
          </a:prstGeom>
        </p:spPr>
      </p:pic>
      <p:sp>
        <p:nvSpPr>
          <p:cNvPr id="4" name="文本框 3"/>
          <p:cNvSpPr txBox="1"/>
          <p:nvPr/>
        </p:nvSpPr>
        <p:spPr>
          <a:xfrm>
            <a:off x="6821604" y="1999519"/>
            <a:ext cx="403225" cy="460375"/>
          </a:xfrm>
          <a:prstGeom prst="rect">
            <a:avLst/>
          </a:prstGeom>
          <a:noFill/>
        </p:spPr>
        <p:txBody>
          <a:bodyPr wrap="none" rtlCol="0" anchor="t">
            <a:spAutoFit/>
          </a:bodyPr>
          <a:lstStyle/>
          <a:p>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椭圆 12295"/>
          <p:cNvSpPr/>
          <p:nvPr/>
        </p:nvSpPr>
        <p:spPr>
          <a:xfrm>
            <a:off x="3266599" y="3453739"/>
            <a:ext cx="186214" cy="185261"/>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2700"/>
          </a:p>
        </p:txBody>
      </p:sp>
      <p:grpSp>
        <p:nvGrpSpPr>
          <p:cNvPr id="12299" name="组合 12298"/>
          <p:cNvGrpSpPr/>
          <p:nvPr/>
        </p:nvGrpSpPr>
        <p:grpSpPr>
          <a:xfrm>
            <a:off x="770650" y="2591257"/>
            <a:ext cx="3172224" cy="1864988"/>
            <a:chOff x="-48" y="1388"/>
            <a:chExt cx="2448" cy="1120"/>
          </a:xfrm>
        </p:grpSpPr>
        <p:grpSp>
          <p:nvGrpSpPr>
            <p:cNvPr id="12298" name="组合 12297"/>
            <p:cNvGrpSpPr/>
            <p:nvPr/>
          </p:nvGrpSpPr>
          <p:grpSpPr>
            <a:xfrm>
              <a:off x="-48" y="1388"/>
              <a:ext cx="864" cy="1114"/>
              <a:chOff x="-48" y="1388"/>
              <a:chExt cx="864" cy="1114"/>
            </a:xfrm>
          </p:grpSpPr>
          <p:sp>
            <p:nvSpPr>
              <p:cNvPr id="12290" name="矩形 12289"/>
              <p:cNvSpPr/>
              <p:nvPr/>
            </p:nvSpPr>
            <p:spPr>
              <a:xfrm>
                <a:off x="-48" y="1388"/>
                <a:ext cx="864" cy="336"/>
              </a:xfrm>
              <a:prstGeom prst="rect">
                <a:avLst/>
              </a:prstGeom>
              <a:solidFill>
                <a:srgbClr val="FF000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N</a:t>
                </a:r>
              </a:p>
            </p:txBody>
          </p:sp>
          <p:sp>
            <p:nvSpPr>
              <p:cNvPr id="12291" name="矩形 12290"/>
              <p:cNvSpPr/>
              <p:nvPr/>
            </p:nvSpPr>
            <p:spPr>
              <a:xfrm>
                <a:off x="-48" y="2166"/>
                <a:ext cx="864" cy="336"/>
              </a:xfrm>
              <a:prstGeom prst="rect">
                <a:avLst/>
              </a:prstGeom>
              <a:solidFill>
                <a:srgbClr val="0070C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S</a:t>
                </a:r>
              </a:p>
            </p:txBody>
          </p:sp>
          <p:sp>
            <p:nvSpPr>
              <p:cNvPr id="12292" name="椭圆 12291"/>
              <p:cNvSpPr/>
              <p:nvPr/>
            </p:nvSpPr>
            <p:spPr>
              <a:xfrm>
                <a:off x="253" y="1885"/>
                <a:ext cx="144" cy="118"/>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2700"/>
              </a:p>
            </p:txBody>
          </p:sp>
          <p:sp>
            <p:nvSpPr>
              <p:cNvPr id="12293" name="直接连接符 12292"/>
              <p:cNvSpPr/>
              <p:nvPr/>
            </p:nvSpPr>
            <p:spPr>
              <a:xfrm>
                <a:off x="397" y="1944"/>
                <a:ext cx="191" cy="2"/>
              </a:xfrm>
              <a:prstGeom prst="line">
                <a:avLst/>
              </a:prstGeom>
              <a:ln w="9525" cap="flat" cmpd="sng">
                <a:solidFill>
                  <a:schemeClr val="tx1"/>
                </a:solidFill>
                <a:prstDash val="solid"/>
                <a:headEnd type="none" w="med" len="med"/>
                <a:tailEnd type="triangle" w="med" len="med"/>
              </a:ln>
            </p:spPr>
          </p:sp>
        </p:grpSp>
        <p:sp>
          <p:nvSpPr>
            <p:cNvPr id="12294" name="矩形 12293"/>
            <p:cNvSpPr/>
            <p:nvPr/>
          </p:nvSpPr>
          <p:spPr>
            <a:xfrm>
              <a:off x="1536" y="1392"/>
              <a:ext cx="864" cy="336"/>
            </a:xfrm>
            <a:prstGeom prst="rect">
              <a:avLst/>
            </a:prstGeom>
            <a:solidFill>
              <a:srgbClr val="FF000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N</a:t>
              </a:r>
            </a:p>
          </p:txBody>
        </p:sp>
        <p:sp>
          <p:nvSpPr>
            <p:cNvPr id="12295" name="矩形 12294"/>
            <p:cNvSpPr/>
            <p:nvPr/>
          </p:nvSpPr>
          <p:spPr>
            <a:xfrm>
              <a:off x="1536" y="2160"/>
              <a:ext cx="864" cy="348"/>
            </a:xfrm>
            <a:prstGeom prst="rect">
              <a:avLst/>
            </a:prstGeom>
            <a:solidFill>
              <a:srgbClr val="0070C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S</a:t>
              </a:r>
            </a:p>
          </p:txBody>
        </p:sp>
        <p:sp>
          <p:nvSpPr>
            <p:cNvPr id="12297" name="直接连接符 12296"/>
            <p:cNvSpPr/>
            <p:nvPr/>
          </p:nvSpPr>
          <p:spPr>
            <a:xfrm flipV="1">
              <a:off x="1950" y="1767"/>
              <a:ext cx="0" cy="144"/>
            </a:xfrm>
            <a:prstGeom prst="line">
              <a:avLst/>
            </a:prstGeom>
            <a:ln w="9525" cap="flat" cmpd="sng">
              <a:solidFill>
                <a:schemeClr val="tx1"/>
              </a:solidFill>
              <a:prstDash val="solid"/>
              <a:headEnd type="none" w="med" len="med"/>
              <a:tailEnd type="triangle" w="med" len="med"/>
            </a:ln>
          </p:spPr>
        </p:sp>
      </p:grpSp>
      <p:sp>
        <p:nvSpPr>
          <p:cNvPr id="12311" name="椭圆 12310"/>
          <p:cNvSpPr/>
          <p:nvPr/>
        </p:nvSpPr>
        <p:spPr>
          <a:xfrm>
            <a:off x="5112544" y="3314674"/>
            <a:ext cx="168116" cy="180975"/>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2700"/>
          </a:p>
        </p:txBody>
      </p:sp>
      <p:grpSp>
        <p:nvGrpSpPr>
          <p:cNvPr id="12317" name="组合 12316"/>
          <p:cNvGrpSpPr/>
          <p:nvPr/>
        </p:nvGrpSpPr>
        <p:grpSpPr>
          <a:xfrm>
            <a:off x="4681538" y="2560294"/>
            <a:ext cx="1030129" cy="1856899"/>
            <a:chOff x="3024" y="1392"/>
            <a:chExt cx="720" cy="1078"/>
          </a:xfrm>
        </p:grpSpPr>
        <p:sp>
          <p:nvSpPr>
            <p:cNvPr id="12309" name="矩形 12308"/>
            <p:cNvSpPr/>
            <p:nvPr/>
          </p:nvSpPr>
          <p:spPr>
            <a:xfrm>
              <a:off x="3024" y="1392"/>
              <a:ext cx="720" cy="325"/>
            </a:xfrm>
            <a:prstGeom prst="rect">
              <a:avLst/>
            </a:prstGeom>
            <a:solidFill>
              <a:srgbClr val="0070C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S</a:t>
              </a:r>
            </a:p>
          </p:txBody>
        </p:sp>
        <p:sp>
          <p:nvSpPr>
            <p:cNvPr id="12310" name="矩形 12309"/>
            <p:cNvSpPr/>
            <p:nvPr/>
          </p:nvSpPr>
          <p:spPr>
            <a:xfrm>
              <a:off x="3024" y="2112"/>
              <a:ext cx="720" cy="358"/>
            </a:xfrm>
            <a:prstGeom prst="rect">
              <a:avLst/>
            </a:prstGeom>
            <a:solidFill>
              <a:srgbClr val="FF000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N</a:t>
              </a:r>
            </a:p>
          </p:txBody>
        </p:sp>
        <p:sp>
          <p:nvSpPr>
            <p:cNvPr id="12312" name="直接连接符 12311"/>
            <p:cNvSpPr/>
            <p:nvPr/>
          </p:nvSpPr>
          <p:spPr>
            <a:xfrm>
              <a:off x="3424" y="1915"/>
              <a:ext cx="126" cy="98"/>
            </a:xfrm>
            <a:prstGeom prst="line">
              <a:avLst/>
            </a:prstGeom>
            <a:ln w="9525" cap="flat" cmpd="sng">
              <a:solidFill>
                <a:schemeClr val="tx1"/>
              </a:solidFill>
              <a:prstDash val="solid"/>
              <a:headEnd type="none" w="med" len="med"/>
              <a:tailEnd type="triangle" w="med" len="med"/>
            </a:ln>
          </p:spPr>
        </p:sp>
      </p:grpSp>
      <p:sp>
        <p:nvSpPr>
          <p:cNvPr id="12314" name="矩形 12313"/>
          <p:cNvSpPr/>
          <p:nvPr/>
        </p:nvSpPr>
        <p:spPr>
          <a:xfrm>
            <a:off x="6662738" y="3799496"/>
            <a:ext cx="1250156" cy="617696"/>
          </a:xfrm>
          <a:prstGeom prst="rect">
            <a:avLst/>
          </a:prstGeom>
          <a:solidFill>
            <a:srgbClr val="FF000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N</a:t>
            </a:r>
          </a:p>
        </p:txBody>
      </p:sp>
      <p:grpSp>
        <p:nvGrpSpPr>
          <p:cNvPr id="12318" name="组合 12317"/>
          <p:cNvGrpSpPr/>
          <p:nvPr/>
        </p:nvGrpSpPr>
        <p:grpSpPr>
          <a:xfrm>
            <a:off x="6662738" y="2600299"/>
            <a:ext cx="1249204" cy="980123"/>
            <a:chOff x="4416" y="1440"/>
            <a:chExt cx="720" cy="576"/>
          </a:xfrm>
        </p:grpSpPr>
        <p:sp>
          <p:nvSpPr>
            <p:cNvPr id="12313" name="矩形 12312"/>
            <p:cNvSpPr/>
            <p:nvPr/>
          </p:nvSpPr>
          <p:spPr>
            <a:xfrm>
              <a:off x="4416" y="1440"/>
              <a:ext cx="720" cy="328"/>
            </a:xfrm>
            <a:prstGeom prst="rect">
              <a:avLst/>
            </a:prstGeom>
            <a:solidFill>
              <a:srgbClr val="0070C0"/>
            </a:solidFill>
            <a:ln w="9525" cap="flat" cmpd="sng">
              <a:solidFill>
                <a:schemeClr val="tx1"/>
              </a:solidFill>
              <a:prstDash val="solid"/>
              <a:miter/>
              <a:headEnd type="none" w="med" len="med"/>
              <a:tailEnd type="none" w="med" len="med"/>
            </a:ln>
          </p:spPr>
          <p:txBody>
            <a:bodyPr wrap="none" anchor="ctr"/>
            <a:lstStyle/>
            <a:p>
              <a:pPr algn="ctr"/>
              <a:r>
                <a:rPr lang="en-US" altLang="zh-CN" sz="2700" b="1">
                  <a:latin typeface="Times New Roman" panose="02020603050405020304" pitchFamily="18" charset="0"/>
                  <a:ea typeface="华文新魏" panose="02010800040101010101" pitchFamily="2" charset="-122"/>
                </a:rPr>
                <a:t>S</a:t>
              </a:r>
            </a:p>
          </p:txBody>
        </p:sp>
        <p:sp>
          <p:nvSpPr>
            <p:cNvPr id="12315" name="椭圆 12314"/>
            <p:cNvSpPr/>
            <p:nvPr/>
          </p:nvSpPr>
          <p:spPr>
            <a:xfrm>
              <a:off x="4704" y="1872"/>
              <a:ext cx="137" cy="144"/>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2700"/>
            </a:p>
          </p:txBody>
        </p:sp>
      </p:grpSp>
      <p:sp>
        <p:nvSpPr>
          <p:cNvPr id="12321" name="文本框 12320"/>
          <p:cNvSpPr txBox="1"/>
          <p:nvPr/>
        </p:nvSpPr>
        <p:spPr>
          <a:xfrm>
            <a:off x="1047771" y="4514722"/>
            <a:ext cx="407484" cy="461665"/>
          </a:xfrm>
          <a:prstGeom prst="rect">
            <a:avLst/>
          </a:prstGeom>
          <a:noFill/>
          <a:ln w="9525">
            <a:noFill/>
          </a:ln>
        </p:spPr>
        <p:txBody>
          <a:bodyPr wrap="none" anchor="t">
            <a:spAutoFit/>
          </a:bodyPr>
          <a:lstStyle/>
          <a:p>
            <a:r>
              <a:rPr lang="en-US" altLang="zh-CN" sz="2400" b="1">
                <a:solidFill>
                  <a:srgbClr val="FF0000"/>
                </a:solidFill>
                <a:latin typeface="Times New Roman" panose="02020603050405020304" pitchFamily="18" charset="0"/>
                <a:ea typeface="华文新魏" panose="02010800040101010101" pitchFamily="2" charset="-122"/>
              </a:rPr>
              <a:t>A</a:t>
            </a:r>
          </a:p>
        </p:txBody>
      </p:sp>
      <p:sp>
        <p:nvSpPr>
          <p:cNvPr id="12322" name="文本框 12321"/>
          <p:cNvSpPr txBox="1"/>
          <p:nvPr/>
        </p:nvSpPr>
        <p:spPr>
          <a:xfrm>
            <a:off x="3151368" y="4514484"/>
            <a:ext cx="389850" cy="461665"/>
          </a:xfrm>
          <a:prstGeom prst="rect">
            <a:avLst/>
          </a:prstGeom>
          <a:noFill/>
          <a:ln w="9525">
            <a:noFill/>
          </a:ln>
        </p:spPr>
        <p:txBody>
          <a:bodyPr wrap="none" anchor="t">
            <a:spAutoFit/>
          </a:bodyPr>
          <a:lstStyle/>
          <a:p>
            <a:r>
              <a:rPr lang="en-US" altLang="zh-CN" sz="2400" b="1">
                <a:solidFill>
                  <a:srgbClr val="FF0000"/>
                </a:solidFill>
                <a:latin typeface="Times New Roman" panose="02020603050405020304" pitchFamily="18" charset="0"/>
                <a:ea typeface="华文新魏" panose="02010800040101010101" pitchFamily="2" charset="-122"/>
              </a:rPr>
              <a:t>B</a:t>
            </a:r>
          </a:p>
        </p:txBody>
      </p:sp>
      <p:sp>
        <p:nvSpPr>
          <p:cNvPr id="12323" name="文本框 12322"/>
          <p:cNvSpPr txBox="1"/>
          <p:nvPr/>
        </p:nvSpPr>
        <p:spPr>
          <a:xfrm>
            <a:off x="4913255" y="4514484"/>
            <a:ext cx="407484" cy="461665"/>
          </a:xfrm>
          <a:prstGeom prst="rect">
            <a:avLst/>
          </a:prstGeom>
          <a:noFill/>
          <a:ln w="9525">
            <a:noFill/>
          </a:ln>
        </p:spPr>
        <p:txBody>
          <a:bodyPr wrap="none" anchor="t">
            <a:spAutoFit/>
          </a:bodyPr>
          <a:lstStyle/>
          <a:p>
            <a:r>
              <a:rPr lang="en-US" altLang="zh-CN" sz="2400" b="1">
                <a:solidFill>
                  <a:srgbClr val="FF0000"/>
                </a:solidFill>
                <a:latin typeface="Times New Roman" panose="02020603050405020304" pitchFamily="18" charset="0"/>
                <a:ea typeface="华文新魏" panose="02010800040101010101" pitchFamily="2" charset="-122"/>
              </a:rPr>
              <a:t>C</a:t>
            </a:r>
          </a:p>
        </p:txBody>
      </p:sp>
      <p:sp>
        <p:nvSpPr>
          <p:cNvPr id="12324" name="文本框 12323"/>
          <p:cNvSpPr txBox="1"/>
          <p:nvPr/>
        </p:nvSpPr>
        <p:spPr>
          <a:xfrm>
            <a:off x="7119721" y="4491148"/>
            <a:ext cx="407484" cy="461665"/>
          </a:xfrm>
          <a:prstGeom prst="rect">
            <a:avLst/>
          </a:prstGeom>
          <a:noFill/>
          <a:ln w="9525">
            <a:noFill/>
          </a:ln>
        </p:spPr>
        <p:txBody>
          <a:bodyPr wrap="none" anchor="t">
            <a:spAutoFit/>
          </a:bodyPr>
          <a:lstStyle/>
          <a:p>
            <a:r>
              <a:rPr lang="en-US" altLang="zh-CN" sz="2400" b="1" dirty="0">
                <a:solidFill>
                  <a:srgbClr val="FF0000"/>
                </a:solidFill>
                <a:latin typeface="Times New Roman" panose="02020603050405020304" pitchFamily="18" charset="0"/>
                <a:ea typeface="华文新魏" panose="02010800040101010101" pitchFamily="2" charset="-122"/>
              </a:rPr>
              <a:t>D</a:t>
            </a:r>
          </a:p>
        </p:txBody>
      </p:sp>
      <p:sp>
        <p:nvSpPr>
          <p:cNvPr id="12325" name="文本框 12324"/>
          <p:cNvSpPr txBox="1"/>
          <p:nvPr/>
        </p:nvSpPr>
        <p:spPr>
          <a:xfrm>
            <a:off x="1594806" y="1955241"/>
            <a:ext cx="648890" cy="460375"/>
          </a:xfrm>
          <a:prstGeom prst="rect">
            <a:avLst/>
          </a:prstGeom>
          <a:noFill/>
          <a:ln w="9525">
            <a:noFill/>
          </a:ln>
        </p:spPr>
        <p:txBody>
          <a:bodyPr>
            <a:spAutoFit/>
          </a:bodyPr>
          <a:lstStyle/>
          <a:p>
            <a:pPr>
              <a:spcBef>
                <a:spcPct val="50000"/>
              </a:spcBef>
            </a:pPr>
            <a:r>
              <a:rPr lang="en-US" altLang="zh-CN" sz="2400" b="1">
                <a:solidFill>
                  <a:srgbClr val="FF0000"/>
                </a:solidFill>
                <a:latin typeface="Times New Roman" panose="02020603050405020304" pitchFamily="18" charset="0"/>
                <a:ea typeface="华文新魏" panose="02010800040101010101" pitchFamily="2" charset="-122"/>
              </a:rPr>
              <a:t>AC</a:t>
            </a:r>
          </a:p>
        </p:txBody>
      </p:sp>
      <p:sp>
        <p:nvSpPr>
          <p:cNvPr id="3" name="文本框 2"/>
          <p:cNvSpPr txBox="1"/>
          <p:nvPr/>
        </p:nvSpPr>
        <p:spPr>
          <a:xfrm>
            <a:off x="201454" y="1003496"/>
            <a:ext cx="8719185" cy="1477328"/>
          </a:xfrm>
          <a:prstGeom prst="rect">
            <a:avLst/>
          </a:prstGeom>
          <a:noFill/>
        </p:spPr>
        <p:txBody>
          <a:bodyPr wrap="square" rtlCol="0" anchor="t">
            <a:spAutoFit/>
          </a:bodyPr>
          <a:lstStyle/>
          <a:p>
            <a:pPr fontAlgn="auto">
              <a:lnSpc>
                <a:spcPct val="125000"/>
              </a:lnSpc>
            </a:pPr>
            <a:r>
              <a:rPr lang="en-US" altLang="zh-CN" sz="2400" b="1" dirty="0">
                <a:solidFill>
                  <a:srgbClr val="FF0000"/>
                </a:solidFill>
                <a:latin typeface="Times New Roman" panose="02020603050405020304" pitchFamily="18" charset="0"/>
                <a:ea typeface="楷体" panose="02010609060101010101" charset="-122"/>
                <a:cs typeface="Times New Roman" panose="02020603050405020304" pitchFamily="18" charset="0"/>
              </a:rPr>
              <a:t>1</a:t>
            </a:r>
            <a:r>
              <a:rPr lang="en-US" altLang="zh-CN" sz="2400" b="1"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en-US" altLang="zh-CN" sz="2400" b="1" dirty="0" smtClean="0">
                <a:latin typeface="Times New Roman" panose="02020603050405020304" pitchFamily="18" charset="0"/>
                <a:ea typeface="楷体" panose="02010609060101010101" charset="-122"/>
                <a:cs typeface="Times New Roman" panose="02020603050405020304" pitchFamily="18" charset="0"/>
              </a:rPr>
              <a:t>【</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多选</a:t>
            </a:r>
            <a:r>
              <a:rPr lang="en-US" altLang="zh-CN" sz="2400" b="1" dirty="0" smtClean="0">
                <a:latin typeface="Times New Roman" panose="02020603050405020304" pitchFamily="18" charset="0"/>
                <a:ea typeface="楷体" panose="02010609060101010101" charset="-122"/>
                <a:cs typeface="Times New Roman" panose="02020603050405020304" pitchFamily="18" charset="0"/>
              </a:rPr>
              <a:t>】</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在</a:t>
            </a:r>
            <a:r>
              <a:rPr lang="zh-CN" altLang="en-US" sz="2400" b="1" dirty="0">
                <a:latin typeface="Times New Roman" panose="02020603050405020304" pitchFamily="18" charset="0"/>
                <a:ea typeface="楷体" panose="02010609060101010101" charset="-122"/>
                <a:cs typeface="Times New Roman" panose="02020603050405020304" pitchFamily="18" charset="0"/>
              </a:rPr>
              <a:t>图中的  表示垂直于纸面的一根导线，它是闭合电路的一部分。它在磁场中按箭头方向运动时，能够产生感应电流的是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a:t>
            </a:r>
            <a:r>
              <a:rPr lang="zh-CN" altLang="en-US" sz="2400" b="1" dirty="0">
                <a:latin typeface="Times New Roman" panose="02020603050405020304" pitchFamily="18" charset="0"/>
                <a:ea typeface="楷体" panose="02010609060101010101" charset="-122"/>
                <a:cs typeface="Times New Roman" panose="02020603050405020304" pitchFamily="18" charset="0"/>
              </a:rPr>
              <a:t>　　）</a:t>
            </a:r>
          </a:p>
        </p:txBody>
      </p:sp>
      <p:grpSp>
        <p:nvGrpSpPr>
          <p:cNvPr id="43" name="组合 1"/>
          <p:cNvGrpSpPr>
            <a:grpSpLocks noChangeAspect="1"/>
          </p:cNvGrpSpPr>
          <p:nvPr/>
        </p:nvGrpSpPr>
        <p:grpSpPr>
          <a:xfrm>
            <a:off x="3219133" y="515435"/>
            <a:ext cx="2411412" cy="450850"/>
            <a:chOff x="3564387" y="597378"/>
            <a:chExt cx="2247990" cy="419195"/>
          </a:xfrm>
        </p:grpSpPr>
        <p:sp>
          <p:nvSpPr>
            <p:cNvPr id="44" name="缺角矩形 43"/>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45" name="缺角矩形 44"/>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46" name="缺角矩形 45"/>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47" name="缺角矩形 46"/>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48" name="缺角矩形 47"/>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49"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med">
    <p:checker dir="vert"/>
    <p:sndAc>
      <p:stSnd>
        <p:snd r:embed="rId2" name="dcgy.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25"/>
                                        </p:tgtEl>
                                        <p:attrNameLst>
                                          <p:attrName>style.visibility</p:attrName>
                                        </p:attrNameLst>
                                      </p:cBhvr>
                                      <p:to>
                                        <p:strVal val="visible"/>
                                      </p:to>
                                    </p:set>
                                    <p:anim calcmode="lin" valueType="num">
                                      <p:cBhvr additive="base">
                                        <p:cTn id="7" dur="500" fill="hold"/>
                                        <p:tgtEl>
                                          <p:spTgt spid="12325"/>
                                        </p:tgtEl>
                                        <p:attrNameLst>
                                          <p:attrName>ppt_x</p:attrName>
                                        </p:attrNameLst>
                                      </p:cBhvr>
                                      <p:tavLst>
                                        <p:tav tm="0">
                                          <p:val>
                                            <p:strVal val="#ppt_x"/>
                                          </p:val>
                                        </p:tav>
                                        <p:tav tm="100000">
                                          <p:val>
                                            <p:strVal val="#ppt_x"/>
                                          </p:val>
                                        </p:tav>
                                      </p:tavLst>
                                    </p:anim>
                                    <p:anim calcmode="lin" valueType="num">
                                      <p:cBhvr additive="base">
                                        <p:cTn id="8" dur="500" fill="hold"/>
                                        <p:tgtEl>
                                          <p:spTgt spid="123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937" y="1044062"/>
            <a:ext cx="8856345" cy="3970318"/>
          </a:xfrm>
          <a:prstGeom prst="rect">
            <a:avLst/>
          </a:prstGeom>
          <a:solidFill>
            <a:srgbClr val="FFFFFF"/>
          </a:solidFill>
        </p:spPr>
        <p:txBody>
          <a:bodyPr wrap="square" rtlCol="0" anchor="t">
            <a:spAutoFit/>
          </a:bodyPr>
          <a:lstStyle/>
          <a:p>
            <a:pPr>
              <a:lnSpc>
                <a:spcPct val="150000"/>
              </a:lnSpc>
            </a:pPr>
            <a:r>
              <a:rPr lang="en-US" altLang="zh-CN" sz="2400" b="1" dirty="0">
                <a:solidFill>
                  <a:srgbClr val="FF0000"/>
                </a:solidFill>
                <a:latin typeface="Times New Roman" panose="02020603050405020304" pitchFamily="18" charset="0"/>
                <a:ea typeface="楷体" panose="02010609060101010101" charset="-122"/>
                <a:cs typeface="Times New Roman" panose="02020603050405020304" pitchFamily="18" charset="0"/>
              </a:rPr>
              <a:t>2</a:t>
            </a:r>
            <a:r>
              <a:rPr lang="en-US" altLang="zh-CN" sz="2400" b="1"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科</a:t>
            </a:r>
            <a:r>
              <a:rPr lang="zh-CN" altLang="en-US" sz="2400" b="1" dirty="0">
                <a:latin typeface="Times New Roman" panose="02020603050405020304" pitchFamily="18" charset="0"/>
                <a:ea typeface="楷体" panose="02010609060101010101" charset="-122"/>
                <a:cs typeface="Times New Roman" panose="02020603050405020304" pitchFamily="18" charset="0"/>
              </a:rPr>
              <a:t>学家经过长期研究，发现了电和磁有密切的联系，其中两项重要的科学探究如图甲、乙所示，下列关于这两项科学探究的说法正确的是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a:t>
            </a:r>
            <a:r>
              <a:rPr lang="zh-CN" altLang="en-US" sz="2400" b="1" dirty="0">
                <a:latin typeface="Times New Roman" panose="02020603050405020304" pitchFamily="18" charset="0"/>
                <a:ea typeface="楷体" panose="02010609060101010101" charset="-122"/>
                <a:cs typeface="Times New Roman" panose="02020603050405020304" pitchFamily="18" charset="0"/>
              </a:rPr>
              <a:t>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A．甲图实验探究磁场对通电导线的作用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B．乙图实验所揭示的原理可制成电动机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C．甲图中导体棒</a:t>
            </a:r>
            <a:r>
              <a:rPr lang="zh-CN" altLang="en-US" sz="2400" b="1" i="1" dirty="0">
                <a:latin typeface="Times New Roman" panose="02020603050405020304" pitchFamily="18" charset="0"/>
                <a:ea typeface="楷体" panose="02010609060101010101" charset="-122"/>
                <a:cs typeface="Times New Roman" panose="02020603050405020304" pitchFamily="18" charset="0"/>
              </a:rPr>
              <a:t>ab</a:t>
            </a:r>
            <a:r>
              <a:rPr lang="zh-CN" altLang="en-US" sz="2400" b="1" dirty="0">
                <a:latin typeface="Times New Roman" panose="02020603050405020304" pitchFamily="18" charset="0"/>
                <a:ea typeface="楷体" panose="02010609060101010101" charset="-122"/>
                <a:cs typeface="Times New Roman" panose="02020603050405020304" pitchFamily="18" charset="0"/>
              </a:rPr>
              <a:t>只要运动，电路中就会产生电流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D．乙图中若只将磁体的两极对调，导体棒</a:t>
            </a:r>
            <a:r>
              <a:rPr lang="zh-CN" altLang="en-US" sz="2400" b="1" i="1" dirty="0">
                <a:latin typeface="Times New Roman" panose="02020603050405020304" pitchFamily="18" charset="0"/>
                <a:ea typeface="楷体" panose="02010609060101010101" charset="-122"/>
                <a:cs typeface="Times New Roman" panose="02020603050405020304" pitchFamily="18" charset="0"/>
              </a:rPr>
              <a:t>ab</a:t>
            </a:r>
            <a:r>
              <a:rPr lang="zh-CN" altLang="en-US" sz="2400" b="1" dirty="0">
                <a:latin typeface="Times New Roman" panose="02020603050405020304" pitchFamily="18" charset="0"/>
                <a:ea typeface="楷体" panose="02010609060101010101" charset="-122"/>
                <a:cs typeface="Times New Roman" panose="02020603050405020304" pitchFamily="18" charset="0"/>
              </a:rPr>
              <a:t>的运动方向不改变 </a:t>
            </a:r>
          </a:p>
        </p:txBody>
      </p:sp>
      <p:pic>
        <p:nvPicPr>
          <p:cNvPr id="3" name="图片 2" descr="d2945a39[1]"/>
          <p:cNvPicPr>
            <a:picLocks noChangeAspect="1"/>
          </p:cNvPicPr>
          <p:nvPr/>
        </p:nvPicPr>
        <p:blipFill>
          <a:blip r:embed="rId2" cstate="print"/>
          <a:stretch>
            <a:fillRect/>
          </a:stretch>
        </p:blipFill>
        <p:spPr>
          <a:xfrm>
            <a:off x="5916782" y="2305062"/>
            <a:ext cx="3132500" cy="1505077"/>
          </a:xfrm>
          <a:prstGeom prst="rect">
            <a:avLst/>
          </a:prstGeom>
        </p:spPr>
      </p:pic>
      <p:sp>
        <p:nvSpPr>
          <p:cNvPr id="4" name="文本框 3"/>
          <p:cNvSpPr txBox="1"/>
          <p:nvPr/>
        </p:nvSpPr>
        <p:spPr>
          <a:xfrm>
            <a:off x="2317155" y="2305062"/>
            <a:ext cx="38608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grpSp>
        <p:nvGrpSpPr>
          <p:cNvPr id="20" name="组合 1"/>
          <p:cNvGrpSpPr>
            <a:grpSpLocks noChangeAspect="1"/>
          </p:cNvGrpSpPr>
          <p:nvPr/>
        </p:nvGrpSpPr>
        <p:grpSpPr>
          <a:xfrm>
            <a:off x="3219133" y="515435"/>
            <a:ext cx="2411412" cy="450850"/>
            <a:chOff x="3564387" y="597378"/>
            <a:chExt cx="2247990" cy="419195"/>
          </a:xfrm>
        </p:grpSpPr>
        <p:sp>
          <p:nvSpPr>
            <p:cNvPr id="21" name="缺角矩形 20"/>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2" name="缺角矩形 21"/>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3" name="缺角矩形 22"/>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4" name="缺角矩形 23"/>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5" name="缺角矩形 24"/>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26"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070" y="1029640"/>
            <a:ext cx="9001395" cy="3416320"/>
          </a:xfrm>
          <a:prstGeom prst="rect">
            <a:avLst/>
          </a:prstGeom>
          <a:solidFill>
            <a:srgbClr val="FFFFFF"/>
          </a:solidFill>
        </p:spPr>
        <p:txBody>
          <a:bodyPr wrap="square" rtlCol="0" anchor="t">
            <a:spAutoFit/>
          </a:bodyPr>
          <a:lstStyle/>
          <a:p>
            <a:pPr>
              <a:lnSpc>
                <a:spcPct val="150000"/>
              </a:lnSpc>
            </a:pPr>
            <a:r>
              <a:rPr lang="en-US" altLang="zh-CN" sz="2400" b="1" dirty="0">
                <a:solidFill>
                  <a:srgbClr val="FF0000"/>
                </a:solidFill>
                <a:latin typeface="Times New Roman" panose="02020603050405020304" pitchFamily="18" charset="0"/>
                <a:ea typeface="楷体" panose="02010609060101010101" charset="-122"/>
                <a:cs typeface="Times New Roman" panose="02020603050405020304" pitchFamily="18" charset="0"/>
              </a:rPr>
              <a:t>3</a:t>
            </a:r>
            <a:r>
              <a:rPr lang="en-US" altLang="zh-CN" sz="2400" b="1"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刷</a:t>
            </a:r>
            <a:r>
              <a:rPr lang="zh-CN" altLang="en-US" sz="2400" b="1" dirty="0">
                <a:latin typeface="Times New Roman" panose="02020603050405020304" pitchFamily="18" charset="0"/>
                <a:ea typeface="楷体" panose="02010609060101010101" charset="-122"/>
                <a:cs typeface="Times New Roman" panose="02020603050405020304" pitchFamily="18" charset="0"/>
              </a:rPr>
              <a:t>卡机广泛应用于银行、超市等，如图所示的POS刷卡机读出信息的原理是：当带有磁条的信用卡在刷卡机上刷过时，刷卡机的检测头就会产生感应电流，便可读出磁条上的信息。下列设备的工作原理与刷卡机读取信息原理相同的是（　）</a:t>
            </a:r>
          </a:p>
          <a:p>
            <a:pPr>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A．电磁铁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B</a:t>
            </a:r>
            <a:r>
              <a:rPr lang="zh-CN" altLang="en-US" sz="2400" b="1" dirty="0">
                <a:latin typeface="Times New Roman" panose="02020603050405020304" pitchFamily="18" charset="0"/>
                <a:ea typeface="楷体" panose="02010609060101010101" charset="-122"/>
                <a:cs typeface="Times New Roman" panose="02020603050405020304" pitchFamily="18" charset="0"/>
              </a:rPr>
              <a:t>．发电机        </a:t>
            </a:r>
            <a:endParaRPr lang="en-US" altLang="zh-CN" sz="2400" b="1" dirty="0" smtClean="0">
              <a:latin typeface="Times New Roman" panose="02020603050405020304" pitchFamily="18" charset="0"/>
              <a:ea typeface="楷体" panose="02010609060101010101" charset="-122"/>
              <a:cs typeface="Times New Roman" panose="02020603050405020304" pitchFamily="18" charset="0"/>
            </a:endParaRPr>
          </a:p>
          <a:p>
            <a:pPr>
              <a:lnSpc>
                <a:spcPct val="150000"/>
              </a:lnSpc>
            </a:pP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C</a:t>
            </a:r>
            <a:r>
              <a:rPr lang="zh-CN" altLang="en-US" sz="2400" b="1" dirty="0">
                <a:latin typeface="Times New Roman" panose="02020603050405020304" pitchFamily="18" charset="0"/>
                <a:ea typeface="楷体" panose="02010609060101010101" charset="-122"/>
                <a:cs typeface="Times New Roman" panose="02020603050405020304" pitchFamily="18" charset="0"/>
              </a:rPr>
              <a:t>．电动机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D</a:t>
            </a:r>
            <a:r>
              <a:rPr lang="zh-CN" altLang="en-US" sz="2400" b="1" dirty="0">
                <a:latin typeface="Times New Roman" panose="02020603050405020304" pitchFamily="18" charset="0"/>
                <a:ea typeface="楷体" panose="02010609060101010101" charset="-122"/>
                <a:cs typeface="Times New Roman" panose="02020603050405020304" pitchFamily="18" charset="0"/>
              </a:rPr>
              <a:t>．电磁继电器 </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63883" y="3350041"/>
            <a:ext cx="3232087" cy="1448142"/>
          </a:xfrm>
          <a:prstGeom prst="rect">
            <a:avLst/>
          </a:prstGeom>
        </p:spPr>
      </p:pic>
      <p:sp>
        <p:nvSpPr>
          <p:cNvPr id="4" name="文本框 3"/>
          <p:cNvSpPr txBox="1"/>
          <p:nvPr/>
        </p:nvSpPr>
        <p:spPr>
          <a:xfrm>
            <a:off x="6230779" y="2821527"/>
            <a:ext cx="38608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grpSp>
        <p:nvGrpSpPr>
          <p:cNvPr id="12" name="组合 1"/>
          <p:cNvGrpSpPr>
            <a:grpSpLocks noChangeAspect="1"/>
          </p:cNvGrpSpPr>
          <p:nvPr/>
        </p:nvGrpSpPr>
        <p:grpSpPr>
          <a:xfrm>
            <a:off x="3219133" y="515435"/>
            <a:ext cx="2411412" cy="450850"/>
            <a:chOff x="3564387" y="597378"/>
            <a:chExt cx="2247990" cy="419195"/>
          </a:xfrm>
        </p:grpSpPr>
        <p:sp>
          <p:nvSpPr>
            <p:cNvPr id="13" name="缺角矩形 12"/>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9"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3369" y="1123306"/>
            <a:ext cx="8860631" cy="3323987"/>
          </a:xfrm>
          <a:prstGeom prst="rect">
            <a:avLst/>
          </a:prstGeom>
          <a:noFill/>
        </p:spPr>
        <p:txBody>
          <a:bodyPr wrap="square" rtlCol="0" anchor="t">
            <a:spAutoFit/>
          </a:bodyPr>
          <a:lstStyle/>
          <a:p>
            <a:pPr fontAlgn="auto">
              <a:lnSpc>
                <a:spcPct val="125000"/>
              </a:lnSpc>
            </a:pPr>
            <a:r>
              <a:rPr lang="en-US" altLang="zh-CN" sz="2400" b="1" dirty="0">
                <a:solidFill>
                  <a:srgbClr val="FF0000"/>
                </a:solidFill>
                <a:latin typeface="Times New Roman" panose="02020603050405020304" pitchFamily="18" charset="0"/>
                <a:ea typeface="楷体" panose="02010609060101010101" charset="-122"/>
                <a:cs typeface="Times New Roman" panose="02020603050405020304" pitchFamily="18" charset="0"/>
              </a:rPr>
              <a:t>4</a:t>
            </a:r>
            <a:r>
              <a:rPr lang="en-US" altLang="zh-CN" sz="2400" b="1"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如</a:t>
            </a:r>
            <a:r>
              <a:rPr lang="zh-CN" altLang="en-US" sz="2400" b="1" dirty="0">
                <a:latin typeface="Times New Roman" panose="02020603050405020304" pitchFamily="18" charset="0"/>
                <a:ea typeface="楷体" panose="02010609060101010101" charset="-122"/>
                <a:cs typeface="Times New Roman" panose="02020603050405020304" pitchFamily="18" charset="0"/>
              </a:rPr>
              <a:t>图是一模拟风力发电的模型。电动机通电时，风扇a高速转动产生风力模拟自然风，风扇b在风力作用下带动发电机发电，同时与发电机相连的小灯泡发光。下列说法正确的是（　　）</a:t>
            </a:r>
          </a:p>
          <a:p>
            <a:pPr fontAlgn="auto">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A．电动机转动时把机械能转化为电能 </a:t>
            </a:r>
          </a:p>
          <a:p>
            <a:pPr fontAlgn="auto">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B．发电机是利用电磁感应现象工作的 </a:t>
            </a:r>
          </a:p>
          <a:p>
            <a:pPr fontAlgn="auto">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C．电池电压降低时，风扇a的转速不会改变 </a:t>
            </a:r>
          </a:p>
          <a:p>
            <a:pPr fontAlgn="auto">
              <a:lnSpc>
                <a:spcPct val="125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D．风力大小不会影响小灯泡发光亮度 </a:t>
            </a:r>
          </a:p>
        </p:txBody>
      </p:sp>
      <p:sp>
        <p:nvSpPr>
          <p:cNvPr id="10" name="文本框 9"/>
          <p:cNvSpPr txBox="1"/>
          <p:nvPr/>
        </p:nvSpPr>
        <p:spPr>
          <a:xfrm>
            <a:off x="7517891" y="2086470"/>
            <a:ext cx="38608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grpSp>
        <p:nvGrpSpPr>
          <p:cNvPr id="13" name="组合 1"/>
          <p:cNvGrpSpPr>
            <a:grpSpLocks noChangeAspect="1"/>
          </p:cNvGrpSpPr>
          <p:nvPr/>
        </p:nvGrpSpPr>
        <p:grpSpPr>
          <a:xfrm>
            <a:off x="3219133" y="515435"/>
            <a:ext cx="2411412" cy="450850"/>
            <a:chOff x="3564387" y="597378"/>
            <a:chExt cx="2247990" cy="419195"/>
          </a:xfrm>
        </p:grpSpPr>
        <p:sp>
          <p:nvSpPr>
            <p:cNvPr id="14" name="缺角矩形 13"/>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20" name="缺角矩形 19"/>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21"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87171" y="2546845"/>
            <a:ext cx="1633600" cy="2040324"/>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0920" y="989813"/>
            <a:ext cx="8884444" cy="3415030"/>
          </a:xfrm>
          <a:prstGeom prst="rect">
            <a:avLst/>
          </a:prstGeom>
          <a:solidFill>
            <a:srgbClr val="FFFFFF"/>
          </a:solidFill>
        </p:spPr>
        <p:txBody>
          <a:bodyPr wrap="square" rtlCol="0" anchor="t">
            <a:spAutoFit/>
          </a:bodyPr>
          <a:lstStyle/>
          <a:p>
            <a:pPr fontAlgn="auto">
              <a:lnSpc>
                <a:spcPct val="150000"/>
              </a:lnSpc>
            </a:pPr>
            <a:r>
              <a:rPr lang="en-US" altLang="zh-CN" sz="2400" b="1" dirty="0">
                <a:solidFill>
                  <a:srgbClr val="FF0000"/>
                </a:solidFill>
                <a:latin typeface="Times New Roman" panose="02020603050405020304" pitchFamily="18" charset="0"/>
                <a:ea typeface="楷体" panose="02010609060101010101" charset="-122"/>
                <a:cs typeface="Times New Roman" panose="02020603050405020304" pitchFamily="18" charset="0"/>
              </a:rPr>
              <a:t>5</a:t>
            </a:r>
            <a:r>
              <a:rPr lang="en-US" altLang="zh-CN" sz="2400" b="1" dirty="0" smtClean="0">
                <a:solidFill>
                  <a:srgbClr val="FF0000"/>
                </a:solidFill>
                <a:latin typeface="Times New Roman" panose="02020603050405020304" pitchFamily="18" charset="0"/>
                <a:ea typeface="楷体" panose="02010609060101010101" charset="-122"/>
                <a:cs typeface="Times New Roman" panose="02020603050405020304" pitchFamily="18" charset="0"/>
              </a:rPr>
              <a:t>.</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现</a:t>
            </a:r>
            <a:r>
              <a:rPr lang="zh-CN" altLang="en-US" sz="2400" b="1" dirty="0">
                <a:latin typeface="Times New Roman" panose="02020603050405020304" pitchFamily="18" charset="0"/>
                <a:ea typeface="楷体" panose="02010609060101010101" charset="-122"/>
                <a:cs typeface="Times New Roman" panose="02020603050405020304" pitchFamily="18" charset="0"/>
              </a:rPr>
              <a:t>在兴起的智能手机无线充电主要是运用电磁感应技术，当电源的电流通过充电底座中的送电金属线圈产生磁场，带有金属线圈的智能手机靠近该磁场就能接受磁场，产生电流，实现充电功能。以下设备也是利用“磁生电”工作的是（ 　）</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A．电磁起重机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a:t>
            </a:r>
            <a:r>
              <a:rPr lang="zh-CN" altLang="en-US" sz="2400" b="1" dirty="0">
                <a:latin typeface="Times New Roman" panose="02020603050405020304" pitchFamily="18" charset="0"/>
                <a:ea typeface="楷体" panose="02010609060101010101" charset="-122"/>
                <a:cs typeface="Times New Roman" panose="02020603050405020304" pitchFamily="18" charset="0"/>
              </a:rPr>
              <a:t>B．扬声器 </a:t>
            </a:r>
          </a:p>
          <a:p>
            <a:pPr fontAlgn="auto">
              <a:lnSpc>
                <a:spcPct val="150000"/>
              </a:lnSpc>
            </a:pPr>
            <a:r>
              <a:rPr lang="zh-CN" altLang="en-US" sz="2400" b="1" dirty="0">
                <a:latin typeface="Times New Roman" panose="02020603050405020304" pitchFamily="18" charset="0"/>
                <a:ea typeface="楷体" panose="02010609060101010101" charset="-122"/>
                <a:cs typeface="Times New Roman" panose="02020603050405020304" pitchFamily="18" charset="0"/>
              </a:rPr>
              <a:t>C．电烙铁              </a:t>
            </a:r>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              D</a:t>
            </a:r>
            <a:r>
              <a:rPr lang="zh-CN" altLang="en-US" sz="2400" b="1" dirty="0">
                <a:latin typeface="Times New Roman" panose="02020603050405020304" pitchFamily="18" charset="0"/>
                <a:ea typeface="楷体" panose="02010609060101010101" charset="-122"/>
                <a:cs typeface="Times New Roman" panose="02020603050405020304" pitchFamily="18" charset="0"/>
              </a:rPr>
              <a:t>．动圈式话筒 </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52780" y="3298007"/>
            <a:ext cx="1535469" cy="1535469"/>
          </a:xfrm>
          <a:prstGeom prst="rect">
            <a:avLst/>
          </a:prstGeom>
        </p:spPr>
      </p:pic>
      <p:sp>
        <p:nvSpPr>
          <p:cNvPr id="6" name="文本框 5"/>
          <p:cNvSpPr txBox="1"/>
          <p:nvPr/>
        </p:nvSpPr>
        <p:spPr>
          <a:xfrm>
            <a:off x="6376537" y="2755329"/>
            <a:ext cx="403225" cy="460375"/>
          </a:xfrm>
          <a:prstGeom prst="rect">
            <a:avLst/>
          </a:prstGeom>
          <a:noFill/>
        </p:spPr>
        <p:txBody>
          <a:bodyPr wrap="none" rtlCol="0" anchor="t">
            <a:spAutoFit/>
          </a:bodyPr>
          <a:lstStyle/>
          <a:p>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D</a:t>
            </a:r>
          </a:p>
        </p:txBody>
      </p:sp>
      <p:grpSp>
        <p:nvGrpSpPr>
          <p:cNvPr id="12" name="组合 1"/>
          <p:cNvGrpSpPr>
            <a:grpSpLocks noChangeAspect="1"/>
          </p:cNvGrpSpPr>
          <p:nvPr/>
        </p:nvGrpSpPr>
        <p:grpSpPr>
          <a:xfrm>
            <a:off x="3219133" y="515435"/>
            <a:ext cx="2411412" cy="450850"/>
            <a:chOff x="3564387" y="597378"/>
            <a:chExt cx="2247990" cy="419195"/>
          </a:xfrm>
        </p:grpSpPr>
        <p:sp>
          <p:nvSpPr>
            <p:cNvPr id="13" name="缺角矩形 12"/>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4" name="缺角矩形 1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5" name="缺角矩形 14"/>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6" name="缺角矩形 15"/>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sp>
          <p:nvSpPr>
            <p:cNvPr id="17" name="缺角矩形 16"/>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pitchFamily="18" charset="0"/>
                <a:ea typeface="微软雅黑" panose="020B0503020204020204" pitchFamily="34" charset="-122"/>
                <a:cs typeface="+mn-ea"/>
              </a:endParaRPr>
            </a:p>
          </p:txBody>
        </p:sp>
      </p:grpSp>
      <p:sp>
        <p:nvSpPr>
          <p:cNvPr id="19"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928185"/>
            <a:ext cx="8931593" cy="4154170"/>
          </a:xfrm>
          <a:prstGeom prst="rect">
            <a:avLst/>
          </a:prstGeom>
          <a:solidFill>
            <a:srgbClr val="FFFFFF"/>
          </a:solidFill>
        </p:spPr>
        <p:txBody>
          <a:bodyPr wrap="square" rtlCol="0">
            <a:spAutoFit/>
          </a:bodyPr>
          <a:lstStyle/>
          <a:p>
            <a:r>
              <a:rPr lang="zh-CN" altLang="en-US" sz="2400" b="1" dirty="0" smtClean="0">
                <a:latin typeface="Times New Roman" panose="02020603050405020304" pitchFamily="18" charset="0"/>
                <a:ea typeface="楷体" panose="02010609060101010101" charset="-122"/>
                <a:cs typeface="Times New Roman" panose="02020603050405020304" pitchFamily="18" charset="0"/>
              </a:rPr>
              <a:t>在</a:t>
            </a:r>
            <a:r>
              <a:rPr lang="zh-CN" altLang="en-US" sz="2400" b="1" dirty="0">
                <a:latin typeface="Times New Roman" panose="02020603050405020304" pitchFamily="18" charset="0"/>
                <a:ea typeface="楷体" panose="02010609060101010101" charset="-122"/>
                <a:cs typeface="Times New Roman" panose="02020603050405020304" pitchFamily="18" charset="0"/>
              </a:rPr>
              <a:t>探究“产生感应电流的条件”实验中。</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（1）实验中，观察</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_____________________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判断电路中是否有感应电流。</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（2）闭合开关，若导体AB不动，左右</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移动磁体，电路中</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（选填</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“有”或“无”）感应电流。</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（3）该实验的结论是：闭合电路的</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一部分导体，在磁场中做</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___________</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运动时，导体中就会产生感应电流。</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（4）如果将小量程电流表换成</a:t>
            </a:r>
            <a:r>
              <a:rPr lang="en-US" altLang="zh-CN" sz="2400" b="1" dirty="0">
                <a:latin typeface="Times New Roman" panose="02020603050405020304" pitchFamily="18" charset="0"/>
                <a:ea typeface="楷体" panose="02010609060101010101" charset="-122"/>
                <a:cs typeface="Times New Roman" panose="02020603050405020304" pitchFamily="18" charset="0"/>
              </a:rPr>
              <a:t>_____</a:t>
            </a:r>
            <a:r>
              <a:rPr lang="zh-CN" altLang="en-US" sz="2400" b="1" dirty="0">
                <a:latin typeface="Times New Roman" panose="02020603050405020304" pitchFamily="18" charset="0"/>
                <a:ea typeface="楷体" panose="02010609060101010101" charset="-122"/>
                <a:cs typeface="Times New Roman" panose="02020603050405020304" pitchFamily="18" charset="0"/>
              </a:rPr>
              <a:t>，</a:t>
            </a:r>
          </a:p>
          <a:p>
            <a:r>
              <a:rPr lang="zh-CN" altLang="en-US" sz="2400" b="1" dirty="0">
                <a:latin typeface="Times New Roman" panose="02020603050405020304" pitchFamily="18" charset="0"/>
                <a:ea typeface="楷体" panose="02010609060101010101" charset="-122"/>
                <a:cs typeface="Times New Roman" panose="02020603050405020304" pitchFamily="18" charset="0"/>
              </a:rPr>
              <a:t>可以探究磁场对通电导体的作用。</a:t>
            </a:r>
          </a:p>
        </p:txBody>
      </p:sp>
      <p:sp>
        <p:nvSpPr>
          <p:cNvPr id="3" name="文本框 2"/>
          <p:cNvSpPr txBox="1"/>
          <p:nvPr/>
        </p:nvSpPr>
        <p:spPr>
          <a:xfrm>
            <a:off x="3092768" y="2362650"/>
            <a:ext cx="494046" cy="461665"/>
          </a:xfrm>
          <a:prstGeom prst="rect">
            <a:avLst/>
          </a:prstGeom>
          <a:noFill/>
        </p:spPr>
        <p:txBody>
          <a:bodyPr wrap="none" rtlCol="0" anchor="t">
            <a:spAutoFit/>
          </a:bodyPr>
          <a:lstStyle/>
          <a:p>
            <a:r>
              <a:rPr lang="zh-CN" altLang="en-US" sz="2400" b="1">
                <a:solidFill>
                  <a:srgbClr val="FF0000"/>
                </a:solidFill>
                <a:latin typeface="宋体" panose="02010600030101010101" pitchFamily="2" charset="-122"/>
                <a:ea typeface="宋体" panose="02010600030101010101" pitchFamily="2" charset="-122"/>
                <a:sym typeface="+mn-ea"/>
              </a:rPr>
              <a:t>有</a:t>
            </a:r>
          </a:p>
        </p:txBody>
      </p:sp>
      <p:sp>
        <p:nvSpPr>
          <p:cNvPr id="4" name="文本框 3"/>
          <p:cNvSpPr txBox="1"/>
          <p:nvPr/>
        </p:nvSpPr>
        <p:spPr>
          <a:xfrm>
            <a:off x="3536156" y="3461359"/>
            <a:ext cx="1731564" cy="461665"/>
          </a:xfrm>
          <a:prstGeom prst="rect">
            <a:avLst/>
          </a:prstGeom>
          <a:noFill/>
        </p:spPr>
        <p:txBody>
          <a:bodyPr wrap="none" rtlCol="0" anchor="t">
            <a:spAutoFit/>
          </a:bodyPr>
          <a:lstStyle/>
          <a:p>
            <a:r>
              <a:rPr lang="zh-CN" altLang="en-US" sz="2400" b="1">
                <a:solidFill>
                  <a:srgbClr val="FF0000"/>
                </a:solidFill>
                <a:latin typeface="宋体" panose="02010600030101010101" pitchFamily="2" charset="-122"/>
                <a:ea typeface="宋体" panose="02010600030101010101" pitchFamily="2" charset="-122"/>
                <a:sym typeface="+mn-ea"/>
              </a:rPr>
              <a:t>切割磁感线</a:t>
            </a:r>
          </a:p>
        </p:txBody>
      </p:sp>
      <p:sp>
        <p:nvSpPr>
          <p:cNvPr id="5" name="文本框 4"/>
          <p:cNvSpPr txBox="1"/>
          <p:nvPr/>
        </p:nvSpPr>
        <p:spPr>
          <a:xfrm>
            <a:off x="4312920" y="4198594"/>
            <a:ext cx="803425" cy="461665"/>
          </a:xfrm>
          <a:prstGeom prst="rect">
            <a:avLst/>
          </a:prstGeom>
          <a:noFill/>
        </p:spPr>
        <p:txBody>
          <a:bodyPr wrap="none" rtlCol="0" anchor="t">
            <a:spAutoFit/>
          </a:bodyPr>
          <a:lstStyle/>
          <a:p>
            <a:r>
              <a:rPr lang="zh-CN" altLang="en-US" sz="2400" b="1">
                <a:solidFill>
                  <a:srgbClr val="FF0000"/>
                </a:solidFill>
                <a:latin typeface="宋体" panose="02010600030101010101" pitchFamily="2" charset="-122"/>
                <a:ea typeface="宋体" panose="02010600030101010101" pitchFamily="2" charset="-122"/>
                <a:sym typeface="+mn-ea"/>
              </a:rPr>
              <a:t>电源</a:t>
            </a:r>
          </a:p>
        </p:txBody>
      </p:sp>
      <p:sp>
        <p:nvSpPr>
          <p:cNvPr id="6" name="文本框 5"/>
          <p:cNvSpPr txBox="1"/>
          <p:nvPr/>
        </p:nvSpPr>
        <p:spPr>
          <a:xfrm>
            <a:off x="2751296" y="1281528"/>
            <a:ext cx="3278462" cy="461665"/>
          </a:xfrm>
          <a:prstGeom prst="rect">
            <a:avLst/>
          </a:prstGeom>
          <a:noFill/>
        </p:spPr>
        <p:txBody>
          <a:bodyPr wrap="none" rtlCol="0" anchor="t">
            <a:spAutoFit/>
          </a:bodyPr>
          <a:lstStyle/>
          <a:p>
            <a:r>
              <a:rPr lang="zh-CN" altLang="en-US" sz="2400" b="1" dirty="0">
                <a:solidFill>
                  <a:srgbClr val="FF0000"/>
                </a:solidFill>
                <a:latin typeface="宋体" panose="02010600030101010101" pitchFamily="2" charset="-122"/>
                <a:ea typeface="宋体" panose="02010600030101010101" pitchFamily="2" charset="-122"/>
                <a:sym typeface="+mn-ea"/>
              </a:rPr>
              <a:t>电流表的指针是否偏转</a:t>
            </a:r>
          </a:p>
        </p:txBody>
      </p:sp>
      <p:pic>
        <p:nvPicPr>
          <p:cNvPr id="8" name="图片 7"/>
          <p:cNvPicPr>
            <a:picLocks noChangeAspect="1"/>
          </p:cNvPicPr>
          <p:nvPr/>
        </p:nvPicPr>
        <p:blipFill>
          <a:blip r:embed="rId2" cstate="print"/>
          <a:stretch>
            <a:fillRect/>
          </a:stretch>
        </p:blipFill>
        <p:spPr>
          <a:xfrm>
            <a:off x="5563360" y="2009868"/>
            <a:ext cx="3296506" cy="2650391"/>
          </a:xfrm>
          <a:prstGeom prst="rect">
            <a:avLst/>
          </a:prstGeom>
        </p:spPr>
      </p:pic>
      <p:grpSp>
        <p:nvGrpSpPr>
          <p:cNvPr id="22" name="组合 1"/>
          <p:cNvGrpSpPr>
            <a:grpSpLocks noChangeAspect="1"/>
          </p:cNvGrpSpPr>
          <p:nvPr/>
        </p:nvGrpSpPr>
        <p:grpSpPr bwMode="auto">
          <a:xfrm>
            <a:off x="3216593" y="482427"/>
            <a:ext cx="2411016" cy="450056"/>
            <a:chOff x="3564387" y="597378"/>
            <a:chExt cx="2247990" cy="419195"/>
          </a:xfrm>
        </p:grpSpPr>
        <p:sp>
          <p:nvSpPr>
            <p:cNvPr id="23"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4"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5"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6"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7"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5" name="TextBox 15"/>
          <p:cNvSpPr txBox="1">
            <a:spLocks noChangeArrowheads="1"/>
          </p:cNvSpPr>
          <p:nvPr/>
        </p:nvSpPr>
        <p:spPr bwMode="auto">
          <a:xfrm>
            <a:off x="3182065" y="439564"/>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8" name="Rectangle 6"/>
          <p:cNvSpPr/>
          <p:nvPr/>
        </p:nvSpPr>
        <p:spPr>
          <a:xfrm>
            <a:off x="1323434" y="862066"/>
            <a:ext cx="1422184" cy="461665"/>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r>
              <a:rPr lang="zh-CN" altLang="en-US" sz="2400" b="1" dirty="0">
                <a:solidFill>
                  <a:schemeClr val="tx1"/>
                </a:solidFill>
                <a:latin typeface="宋体" panose="02010600030101010101" pitchFamily="2" charset="-122"/>
                <a:ea typeface="宋体" panose="02010600030101010101" pitchFamily="2" charset="-122"/>
              </a:rPr>
              <a:t>电磁感应</a:t>
            </a:r>
          </a:p>
        </p:txBody>
      </p:sp>
      <p:sp>
        <p:nvSpPr>
          <p:cNvPr id="197639" name="Rectangle 7"/>
          <p:cNvSpPr/>
          <p:nvPr/>
        </p:nvSpPr>
        <p:spPr>
          <a:xfrm>
            <a:off x="2907874" y="881388"/>
            <a:ext cx="6102985" cy="1107996"/>
          </a:xfrm>
          <a:prstGeom prst="rect">
            <a:avLst/>
          </a:prstGeom>
          <a:noFill/>
          <a:ln w="9525">
            <a:noFill/>
          </a:ln>
        </p:spPr>
        <p:txBody>
          <a:bodyPr wrap="square">
            <a:spAutoFit/>
          </a:bodyPr>
          <a:lstStyle/>
          <a:p>
            <a:pPr>
              <a:lnSpc>
                <a:spcPct val="110000"/>
              </a:lnSpc>
            </a:pPr>
            <a:r>
              <a:rPr lang="zh-CN" altLang="en-US" sz="2000" b="1" dirty="0" smtClean="0">
                <a:solidFill>
                  <a:srgbClr val="000000"/>
                </a:solidFill>
                <a:latin typeface="宋体" panose="02010600030101010101" pitchFamily="2" charset="-122"/>
                <a:ea typeface="宋体" panose="02010600030101010101" pitchFamily="2" charset="-122"/>
                <a:sym typeface="+mn-ea"/>
              </a:rPr>
              <a:t>闭</a:t>
            </a:r>
            <a:r>
              <a:rPr lang="zh-CN" altLang="en-US" sz="2000" b="1" dirty="0">
                <a:solidFill>
                  <a:srgbClr val="000000"/>
                </a:solidFill>
                <a:latin typeface="宋体" panose="02010600030101010101" pitchFamily="2" charset="-122"/>
                <a:ea typeface="宋体" panose="02010600030101010101" pitchFamily="2" charset="-122"/>
                <a:sym typeface="+mn-ea"/>
              </a:rPr>
              <a:t>合电路的一部分导体在磁场中做切割磁感线运动时，导体中就产生电流。这种现象叫做电磁感应，产生的电流叫做</a:t>
            </a:r>
            <a:r>
              <a:rPr lang="zh-CN" altLang="en-US" sz="2000" b="1" dirty="0">
                <a:solidFill>
                  <a:srgbClr val="FF0000"/>
                </a:solidFill>
                <a:latin typeface="宋体" panose="02010600030101010101" pitchFamily="2" charset="-122"/>
                <a:ea typeface="宋体" panose="02010600030101010101" pitchFamily="2" charset="-122"/>
                <a:sym typeface="+mn-ea"/>
              </a:rPr>
              <a:t>感应电</a:t>
            </a:r>
            <a:r>
              <a:rPr lang="zh-CN" altLang="en-US" sz="2000" b="1" dirty="0" smtClean="0">
                <a:solidFill>
                  <a:srgbClr val="FF0000"/>
                </a:solidFill>
                <a:latin typeface="宋体" panose="02010600030101010101" pitchFamily="2" charset="-122"/>
                <a:ea typeface="宋体" panose="02010600030101010101" pitchFamily="2" charset="-122"/>
                <a:sym typeface="+mn-ea"/>
              </a:rPr>
              <a:t>流。</a:t>
            </a:r>
            <a:endParaRPr lang="zh-CN" altLang="en-US" sz="2000" b="1" dirty="0">
              <a:solidFill>
                <a:schemeClr val="tx1"/>
              </a:solidFill>
              <a:latin typeface="宋体" panose="02010600030101010101" pitchFamily="2" charset="-122"/>
              <a:ea typeface="宋体" panose="02010600030101010101" pitchFamily="2" charset="-122"/>
            </a:endParaRPr>
          </a:p>
        </p:txBody>
      </p:sp>
      <p:sp>
        <p:nvSpPr>
          <p:cNvPr id="197646" name="Text Box 14"/>
          <p:cNvSpPr txBox="1"/>
          <p:nvPr/>
        </p:nvSpPr>
        <p:spPr>
          <a:xfrm>
            <a:off x="349290" y="2300261"/>
            <a:ext cx="553998" cy="1131570"/>
          </a:xfrm>
          <a:prstGeom prst="rect">
            <a:avLst/>
          </a:prstGeom>
        </p:spPr>
        <p:style>
          <a:lnRef idx="2">
            <a:schemeClr val="accent1"/>
          </a:lnRef>
          <a:fillRef idx="1">
            <a:schemeClr val="lt1"/>
          </a:fillRef>
          <a:effectRef idx="0">
            <a:schemeClr val="accent1"/>
          </a:effectRef>
          <a:fontRef idx="minor">
            <a:schemeClr val="dk1"/>
          </a:fontRef>
        </p:style>
        <p:txBody>
          <a:bodyPr vert="eaVert" wrap="square">
            <a:spAutoFit/>
          </a:bodyPr>
          <a:lstStyle/>
          <a:p>
            <a:pPr algn="ctr">
              <a:spcBef>
                <a:spcPct val="50000"/>
              </a:spcBef>
            </a:pPr>
            <a:r>
              <a:rPr lang="zh-CN" altLang="en-US" sz="2400" b="1" dirty="0">
                <a:solidFill>
                  <a:schemeClr val="tx1"/>
                </a:solidFill>
                <a:latin typeface="宋体" panose="02010600030101010101" pitchFamily="2" charset="-122"/>
                <a:ea typeface="宋体" panose="02010600030101010101" pitchFamily="2" charset="-122"/>
              </a:rPr>
              <a:t>磁生电</a:t>
            </a:r>
          </a:p>
        </p:txBody>
      </p:sp>
      <p:sp>
        <p:nvSpPr>
          <p:cNvPr id="197647" name="AutoShape 15"/>
          <p:cNvSpPr/>
          <p:nvPr/>
        </p:nvSpPr>
        <p:spPr>
          <a:xfrm>
            <a:off x="972185" y="1077595"/>
            <a:ext cx="283210" cy="3576320"/>
          </a:xfrm>
          <a:prstGeom prst="leftBrace">
            <a:avLst>
              <a:gd name="adj1" fmla="val 66519"/>
              <a:gd name="adj2" fmla="val 50000"/>
            </a:avLst>
          </a:prstGeom>
          <a:noFill/>
          <a:ln w="28575" cap="flat" cmpd="sng">
            <a:solidFill>
              <a:srgbClr val="990033"/>
            </a:solidFill>
            <a:prstDash val="solid"/>
            <a:miter/>
            <a:headEnd type="none" w="med" len="med"/>
            <a:tailEnd type="none" w="med" len="med"/>
          </a:ln>
        </p:spPr>
        <p:txBody>
          <a:bodyPr wrap="none" anchor="ctr"/>
          <a:lstStyle/>
          <a:p>
            <a:pPr algn="ctr"/>
            <a:endParaRPr lang="zh-CN" altLang="zh-CN" sz="2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197653" name="Text Box 21"/>
          <p:cNvSpPr txBox="1"/>
          <p:nvPr/>
        </p:nvSpPr>
        <p:spPr>
          <a:xfrm>
            <a:off x="1276600" y="2738427"/>
            <a:ext cx="1208405" cy="46166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eaLnBrk="0" hangingPunct="0">
              <a:spcBef>
                <a:spcPct val="50000"/>
              </a:spcBef>
            </a:pPr>
            <a:r>
              <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pitchFamily="18" charset="0"/>
              </a:rPr>
              <a:t>发电机</a:t>
            </a:r>
            <a:r>
              <a:rPr lang="en-US" altLang="zh-CN" sz="2400" b="1" dirty="0">
                <a:solidFill>
                  <a:schemeClr val="tx1"/>
                </a:solidFill>
                <a:latin typeface="宋体" panose="02010600030101010101" pitchFamily="2" charset="-122"/>
                <a:ea typeface="宋体" panose="02010600030101010101" pitchFamily="2" charset="-122"/>
                <a:cs typeface="Times New Roman" panose="02020603050405020304" pitchFamily="18" charset="0"/>
              </a:rPr>
              <a:t> </a:t>
            </a:r>
          </a:p>
        </p:txBody>
      </p:sp>
      <p:sp>
        <p:nvSpPr>
          <p:cNvPr id="30728" name="矩形 30727"/>
          <p:cNvSpPr/>
          <p:nvPr/>
        </p:nvSpPr>
        <p:spPr>
          <a:xfrm>
            <a:off x="2972233" y="2281841"/>
            <a:ext cx="880110" cy="398780"/>
          </a:xfrm>
          <a:prstGeom prst="rect">
            <a:avLst/>
          </a:prstGeom>
        </p:spPr>
        <p:style>
          <a:lnRef idx="2">
            <a:schemeClr val="accent5"/>
          </a:lnRef>
          <a:fillRef idx="1">
            <a:schemeClr val="lt1"/>
          </a:fillRef>
          <a:effectRef idx="0">
            <a:schemeClr val="accent5"/>
          </a:effectRef>
          <a:fontRef idx="minor">
            <a:schemeClr val="dk1"/>
          </a:fontRef>
        </p:style>
        <p:txBody>
          <a:bodyPr wrap="square" anchor="t">
            <a:spAutoFit/>
          </a:bodyPr>
          <a:lstStyle/>
          <a:p>
            <a:pPr algn="ctr"/>
            <a:r>
              <a:rPr lang="zh-CN" altLang="en-US" sz="20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组成</a:t>
            </a:r>
          </a:p>
        </p:txBody>
      </p:sp>
      <p:sp>
        <p:nvSpPr>
          <p:cNvPr id="103" name="文本框 102"/>
          <p:cNvSpPr txBox="1"/>
          <p:nvPr/>
        </p:nvSpPr>
        <p:spPr>
          <a:xfrm>
            <a:off x="1384257" y="4329245"/>
            <a:ext cx="5922645" cy="46166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indent="0"/>
            <a:r>
              <a:rPr lang="zh-CN" altLang="en-US" sz="2400" b="1" dirty="0">
                <a:latin typeface="宋体" panose="02010600030101010101" pitchFamily="2" charset="-122"/>
                <a:ea typeface="宋体" panose="02010600030101010101" pitchFamily="2" charset="-122"/>
                <a:cs typeface="Times New Roman" panose="02020603050405020304" pitchFamily="18" charset="0"/>
              </a:rPr>
              <a:t>能量转化：</a:t>
            </a:r>
            <a:r>
              <a:rPr lang="zh-CN" altLang="en-US" sz="2000" b="1" dirty="0">
                <a:latin typeface="宋体" panose="02010600030101010101" pitchFamily="2" charset="-122"/>
                <a:ea typeface="宋体" panose="02010600030101010101" pitchFamily="2" charset="-122"/>
                <a:cs typeface="Times New Roman" panose="02020603050405020304" pitchFamily="18" charset="0"/>
              </a:rPr>
              <a:t>机械能转化为电</a:t>
            </a:r>
            <a:r>
              <a:rPr lang="zh-CN" altLang="en-US" sz="2000" b="1" dirty="0" smtClean="0">
                <a:latin typeface="宋体" panose="02010600030101010101" pitchFamily="2" charset="-122"/>
                <a:ea typeface="宋体" panose="02010600030101010101" pitchFamily="2" charset="-122"/>
                <a:cs typeface="Times New Roman" panose="02020603050405020304" pitchFamily="18" charset="0"/>
              </a:rPr>
              <a:t>能。</a:t>
            </a:r>
            <a:endParaRPr lang="zh-CN" altLang="en-US" sz="2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3" name="上下箭头 2"/>
          <p:cNvSpPr/>
          <p:nvPr/>
        </p:nvSpPr>
        <p:spPr>
          <a:xfrm>
            <a:off x="1812276" y="1435386"/>
            <a:ext cx="444500" cy="1245235"/>
          </a:xfrm>
          <a:prstGeom prst="upDownArrow">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latin typeface="宋体" panose="02010600030101010101" pitchFamily="2" charset="-122"/>
                <a:ea typeface="宋体" panose="02010600030101010101" pitchFamily="2" charset="-122"/>
              </a:rPr>
              <a:t>原理</a:t>
            </a:r>
          </a:p>
        </p:txBody>
      </p:sp>
      <p:sp>
        <p:nvSpPr>
          <p:cNvPr id="4" name="AutoShape 15"/>
          <p:cNvSpPr/>
          <p:nvPr/>
        </p:nvSpPr>
        <p:spPr>
          <a:xfrm>
            <a:off x="2550580" y="2481231"/>
            <a:ext cx="357295" cy="1162621"/>
          </a:xfrm>
          <a:prstGeom prst="leftBrace">
            <a:avLst>
              <a:gd name="adj1" fmla="val 16599"/>
              <a:gd name="adj2" fmla="val 50000"/>
            </a:avLst>
          </a:prstGeom>
          <a:noFill/>
          <a:ln w="28575" cap="flat" cmpd="sng">
            <a:solidFill>
              <a:srgbClr val="990033"/>
            </a:solidFill>
            <a:prstDash val="solid"/>
            <a:miter/>
            <a:headEnd type="none" w="med" len="med"/>
            <a:tailEnd type="none" w="med" len="med"/>
          </a:ln>
        </p:spPr>
        <p:txBody>
          <a:bodyPr wrap="none" anchor="ctr"/>
          <a:lstStyle/>
          <a:p>
            <a:pPr algn="ctr"/>
            <a:endParaRPr lang="zh-CN" altLang="zh-CN" sz="2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AutoShape 15"/>
          <p:cNvSpPr/>
          <p:nvPr/>
        </p:nvSpPr>
        <p:spPr>
          <a:xfrm>
            <a:off x="3933825" y="2161507"/>
            <a:ext cx="266983" cy="807752"/>
          </a:xfrm>
          <a:prstGeom prst="leftBrace">
            <a:avLst>
              <a:gd name="adj1" fmla="val 23090"/>
              <a:gd name="adj2" fmla="val 50000"/>
            </a:avLst>
          </a:prstGeom>
          <a:noFill/>
          <a:ln w="28575" cap="flat" cmpd="sng">
            <a:solidFill>
              <a:srgbClr val="990033"/>
            </a:solidFill>
            <a:prstDash val="solid"/>
            <a:miter/>
            <a:headEnd type="none" w="med" len="med"/>
            <a:tailEnd type="none" w="med" len="med"/>
          </a:ln>
        </p:spPr>
        <p:txBody>
          <a:bodyPr wrap="none" anchor="ctr"/>
          <a:lstStyle/>
          <a:p>
            <a:pPr algn="ctr"/>
            <a:endParaRPr lang="zh-CN" altLang="zh-CN" sz="2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6" name="矩形 5"/>
          <p:cNvSpPr/>
          <p:nvPr/>
        </p:nvSpPr>
        <p:spPr>
          <a:xfrm>
            <a:off x="4294822" y="2058003"/>
            <a:ext cx="880110" cy="398780"/>
          </a:xfrm>
          <a:prstGeom prst="rect">
            <a:avLst/>
          </a:prstGeom>
          <a:noFill/>
          <a:ln w="9525">
            <a:noFill/>
          </a:ln>
        </p:spPr>
        <p:txBody>
          <a:bodyPr wrap="square" anchor="t">
            <a:spAutoFit/>
          </a:bodyPr>
          <a:lstStyle/>
          <a:p>
            <a:pPr algn="l"/>
            <a:r>
              <a:rPr lang="zh-CN" altLang="en-US" sz="20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转子</a:t>
            </a:r>
          </a:p>
        </p:txBody>
      </p:sp>
      <p:sp>
        <p:nvSpPr>
          <p:cNvPr id="7" name="矩形 6"/>
          <p:cNvSpPr/>
          <p:nvPr/>
        </p:nvSpPr>
        <p:spPr>
          <a:xfrm>
            <a:off x="4294822" y="2684901"/>
            <a:ext cx="880110" cy="398780"/>
          </a:xfrm>
          <a:prstGeom prst="rect">
            <a:avLst/>
          </a:prstGeom>
          <a:noFill/>
          <a:ln w="9525">
            <a:noFill/>
          </a:ln>
        </p:spPr>
        <p:txBody>
          <a:bodyPr wrap="square" anchor="t">
            <a:spAutoFit/>
          </a:bodyPr>
          <a:lstStyle/>
          <a:p>
            <a:pPr algn="l"/>
            <a:r>
              <a:rPr lang="zh-CN" altLang="en-US" sz="20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定子</a:t>
            </a:r>
          </a:p>
        </p:txBody>
      </p:sp>
      <p:sp>
        <p:nvSpPr>
          <p:cNvPr id="8" name="矩形 7"/>
          <p:cNvSpPr/>
          <p:nvPr/>
        </p:nvSpPr>
        <p:spPr>
          <a:xfrm>
            <a:off x="2971246" y="3431831"/>
            <a:ext cx="880110" cy="398780"/>
          </a:xfrm>
          <a:prstGeom prst="rect">
            <a:avLst/>
          </a:prstGeom>
        </p:spPr>
        <p:style>
          <a:lnRef idx="2">
            <a:schemeClr val="accent5"/>
          </a:lnRef>
          <a:fillRef idx="1">
            <a:schemeClr val="lt1"/>
          </a:fillRef>
          <a:effectRef idx="0">
            <a:schemeClr val="accent5"/>
          </a:effectRef>
          <a:fontRef idx="minor">
            <a:schemeClr val="dk1"/>
          </a:fontRef>
        </p:style>
        <p:txBody>
          <a:bodyPr wrap="square" anchor="t">
            <a:spAutoFit/>
          </a:bodyPr>
          <a:lstStyle/>
          <a:p>
            <a:pPr algn="ctr"/>
            <a:r>
              <a:rPr lang="zh-CN" altLang="en-US" sz="20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种类</a:t>
            </a:r>
          </a:p>
        </p:txBody>
      </p:sp>
      <p:sp>
        <p:nvSpPr>
          <p:cNvPr id="9" name="AutoShape 15"/>
          <p:cNvSpPr/>
          <p:nvPr/>
        </p:nvSpPr>
        <p:spPr>
          <a:xfrm>
            <a:off x="3995553" y="3325972"/>
            <a:ext cx="299269" cy="776311"/>
          </a:xfrm>
          <a:prstGeom prst="leftBrace">
            <a:avLst>
              <a:gd name="adj1" fmla="val 23486"/>
              <a:gd name="adj2" fmla="val 50000"/>
            </a:avLst>
          </a:prstGeom>
          <a:noFill/>
          <a:ln w="28575" cap="flat" cmpd="sng">
            <a:solidFill>
              <a:srgbClr val="990033"/>
            </a:solidFill>
            <a:prstDash val="solid"/>
            <a:miter/>
            <a:headEnd type="none" w="med" len="med"/>
            <a:tailEnd type="none" w="med" len="med"/>
          </a:ln>
        </p:spPr>
        <p:txBody>
          <a:bodyPr wrap="none" anchor="ctr"/>
          <a:lstStyle/>
          <a:p>
            <a:pPr algn="ctr"/>
            <a:endParaRPr lang="zh-CN" altLang="zh-CN" sz="2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10" name="矩形 9"/>
          <p:cNvSpPr/>
          <p:nvPr/>
        </p:nvSpPr>
        <p:spPr>
          <a:xfrm>
            <a:off x="4294822" y="3115060"/>
            <a:ext cx="2771775" cy="398780"/>
          </a:xfrm>
          <a:prstGeom prst="rect">
            <a:avLst/>
          </a:prstGeom>
          <a:noFill/>
          <a:ln w="9525">
            <a:noFill/>
          </a:ln>
        </p:spPr>
        <p:txBody>
          <a:bodyPr wrap="square" anchor="t">
            <a:spAutoFit/>
          </a:bodyPr>
          <a:lstStyle/>
          <a:p>
            <a:pPr algn="l"/>
            <a:r>
              <a:rPr lang="zh-CN" altLang="en-US" sz="20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交流发电机</a:t>
            </a:r>
          </a:p>
        </p:txBody>
      </p:sp>
      <p:sp>
        <p:nvSpPr>
          <p:cNvPr id="18" name="矩形 17"/>
          <p:cNvSpPr/>
          <p:nvPr/>
        </p:nvSpPr>
        <p:spPr>
          <a:xfrm>
            <a:off x="4345580" y="3805872"/>
            <a:ext cx="3013710" cy="398780"/>
          </a:xfrm>
          <a:prstGeom prst="rect">
            <a:avLst/>
          </a:prstGeom>
          <a:noFill/>
          <a:ln w="9525">
            <a:noFill/>
          </a:ln>
        </p:spPr>
        <p:txBody>
          <a:bodyPr wrap="square" anchor="t">
            <a:spAutoFit/>
          </a:bodyPr>
          <a:lstStyle/>
          <a:p>
            <a:pPr algn="l"/>
            <a:r>
              <a:rPr lang="zh-CN" altLang="en-US" sz="2000" b="1" dirty="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直流发电机</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7646"/>
                                        </p:tgtEl>
                                        <p:attrNameLst>
                                          <p:attrName>style.visibility</p:attrName>
                                        </p:attrNameLst>
                                      </p:cBhvr>
                                      <p:to>
                                        <p:strVal val="visible"/>
                                      </p:to>
                                    </p:set>
                                    <p:anim calcmode="lin" valueType="num">
                                      <p:cBhvr additive="base">
                                        <p:cTn id="7" dur="500" fill="hold"/>
                                        <p:tgtEl>
                                          <p:spTgt spid="197646"/>
                                        </p:tgtEl>
                                        <p:attrNameLst>
                                          <p:attrName>ppt_x</p:attrName>
                                        </p:attrNameLst>
                                      </p:cBhvr>
                                      <p:tavLst>
                                        <p:tav tm="0">
                                          <p:val>
                                            <p:strVal val="0-#ppt_w/2"/>
                                          </p:val>
                                        </p:tav>
                                        <p:tav tm="100000">
                                          <p:val>
                                            <p:strVal val="#ppt_x"/>
                                          </p:val>
                                        </p:tav>
                                      </p:tavLst>
                                    </p:anim>
                                    <p:anim calcmode="lin" valueType="num">
                                      <p:cBhvr additive="base">
                                        <p:cTn id="8" dur="500" fill="hold"/>
                                        <p:tgtEl>
                                          <p:spTgt spid="1976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7647"/>
                                        </p:tgtEl>
                                        <p:attrNameLst>
                                          <p:attrName>style.visibility</p:attrName>
                                        </p:attrNameLst>
                                      </p:cBhvr>
                                      <p:to>
                                        <p:strVal val="visible"/>
                                      </p:to>
                                    </p:set>
                                    <p:animEffect transition="in" filter="wipe(up)">
                                      <p:cBhvr>
                                        <p:cTn id="13" dur="500"/>
                                        <p:tgtEl>
                                          <p:spTgt spid="19764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7638"/>
                                        </p:tgtEl>
                                        <p:attrNameLst>
                                          <p:attrName>style.visibility</p:attrName>
                                        </p:attrNameLst>
                                      </p:cBhvr>
                                      <p:to>
                                        <p:strVal val="visible"/>
                                      </p:to>
                                    </p:set>
                                    <p:animEffect transition="in" filter="blinds(horizontal)">
                                      <p:cBhvr>
                                        <p:cTn id="18" dur="500"/>
                                        <p:tgtEl>
                                          <p:spTgt spid="19763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500" fill="hold">
                                          <p:stCondLst>
                                            <p:cond delay="0"/>
                                          </p:stCondLst>
                                        </p:cTn>
                                        <p:tgtEl>
                                          <p:spTgt spid="197639"/>
                                        </p:tgtEl>
                                        <p:attrNameLst>
                                          <p:attrName>style.visibility</p:attrName>
                                        </p:attrNameLst>
                                      </p:cBhvr>
                                      <p:to>
                                        <p:strVal val="visible"/>
                                      </p:to>
                                    </p:set>
                                    <p:anim calcmode="lin" valueType="num">
                                      <p:cBhvr additive="base">
                                        <p:cTn id="23" dur="500" fill="hold"/>
                                        <p:tgtEl>
                                          <p:spTgt spid="197639"/>
                                        </p:tgtEl>
                                        <p:attrNameLst>
                                          <p:attrName>ppt_x</p:attrName>
                                        </p:attrNameLst>
                                      </p:cBhvr>
                                      <p:tavLst>
                                        <p:tav tm="0">
                                          <p:val>
                                            <p:strVal val="0-#ppt_w/2"/>
                                          </p:val>
                                        </p:tav>
                                        <p:tav tm="100000">
                                          <p:val>
                                            <p:strVal val="#ppt_x"/>
                                          </p:val>
                                        </p:tav>
                                      </p:tavLst>
                                    </p:anim>
                                    <p:anim calcmode="lin" valueType="num">
                                      <p:cBhvr additive="base">
                                        <p:cTn id="24" dur="500" fill="hold"/>
                                        <p:tgtEl>
                                          <p:spTgt spid="19763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97653"/>
                                        </p:tgtEl>
                                        <p:attrNameLst>
                                          <p:attrName>style.visibility</p:attrName>
                                        </p:attrNameLst>
                                      </p:cBhvr>
                                      <p:to>
                                        <p:strVal val="visible"/>
                                      </p:to>
                                    </p:set>
                                    <p:anim calcmode="lin" valueType="num">
                                      <p:cBhvr additive="base">
                                        <p:cTn id="29" dur="500" fill="hold"/>
                                        <p:tgtEl>
                                          <p:spTgt spid="197653"/>
                                        </p:tgtEl>
                                        <p:attrNameLst>
                                          <p:attrName>ppt_x</p:attrName>
                                        </p:attrNameLst>
                                      </p:cBhvr>
                                      <p:tavLst>
                                        <p:tav tm="0">
                                          <p:val>
                                            <p:strVal val="1+#ppt_w/2"/>
                                          </p:val>
                                        </p:tav>
                                        <p:tav tm="100000">
                                          <p:val>
                                            <p:strVal val="#ppt_x"/>
                                          </p:val>
                                        </p:tav>
                                      </p:tavLst>
                                    </p:anim>
                                    <p:anim calcmode="lin" valueType="num">
                                      <p:cBhvr additive="base">
                                        <p:cTn id="30" dur="500" fill="hold"/>
                                        <p:tgtEl>
                                          <p:spTgt spid="19765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 to="" calcmode="lin" valueType="num">
                                      <p:cBhvr>
                                        <p:cTn id="35" dur="1" fill="hold"/>
                                        <p:tgtEl>
                                          <p:spTgt spid="3"/>
                                        </p:tgtEl>
                                      </p:cBhvr>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500" fill="hold">
                                          <p:stCondLst>
                                            <p:cond delay="0"/>
                                          </p:stCondLst>
                                        </p:cTn>
                                        <p:tgtEl>
                                          <p:spTgt spid="4"/>
                                        </p:tgtEl>
                                        <p:attrNameLst>
                                          <p:attrName>style.visibility</p:attrName>
                                        </p:attrNameLst>
                                      </p:cBhvr>
                                      <p:to>
                                        <p:strVal val="visible"/>
                                      </p:to>
                                    </p:set>
                                    <p:animEffect transition="in" filter="wipe(up)">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grpId="0" nodeType="clickEffect">
                                  <p:stCondLst>
                                    <p:cond delay="0"/>
                                  </p:stCondLst>
                                  <p:childTnLst>
                                    <p:set>
                                      <p:cBhvr>
                                        <p:cTn id="44" dur="1" fill="hold">
                                          <p:stCondLst>
                                            <p:cond delay="0"/>
                                          </p:stCondLst>
                                        </p:cTn>
                                        <p:tgtEl>
                                          <p:spTgt spid="30728"/>
                                        </p:tgtEl>
                                        <p:attrNameLst>
                                          <p:attrName>style.visibility</p:attrName>
                                        </p:attrNameLst>
                                      </p:cBhvr>
                                      <p:to>
                                        <p:strVal val="visible"/>
                                      </p:to>
                                    </p:set>
                                    <p:anim calcmode="lin" valueType="num">
                                      <p:cBhvr>
                                        <p:cTn id="45" dur="500" fill="hold"/>
                                        <p:tgtEl>
                                          <p:spTgt spid="30728"/>
                                        </p:tgtEl>
                                        <p:attrNameLst>
                                          <p:attrName>ppt_w</p:attrName>
                                        </p:attrNameLst>
                                      </p:cBhvr>
                                      <p:tavLst>
                                        <p:tav tm="0">
                                          <p:val>
                                            <p:fltVal val="0"/>
                                          </p:val>
                                        </p:tav>
                                        <p:tav tm="100000">
                                          <p:val>
                                            <p:strVal val="#ppt_w"/>
                                          </p:val>
                                        </p:tav>
                                      </p:tavLst>
                                    </p:anim>
                                    <p:anim calcmode="lin" valueType="num">
                                      <p:cBhvr>
                                        <p:cTn id="46" dur="500" fill="hold"/>
                                        <p:tgtEl>
                                          <p:spTgt spid="30728"/>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500"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17" presetClass="entr" presetSubtype="1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10"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500" fill="hold"/>
                                        <p:tgtEl>
                                          <p:spTgt spid="7"/>
                                        </p:tgtEl>
                                        <p:attrNameLst>
                                          <p:attrName>ppt_w</p:attrName>
                                        </p:attrNameLst>
                                      </p:cBhvr>
                                      <p:tavLst>
                                        <p:tav tm="0">
                                          <p:val>
                                            <p:fltVal val="0"/>
                                          </p:val>
                                        </p:tav>
                                        <p:tav tm="100000">
                                          <p:val>
                                            <p:strVal val="#ppt_w"/>
                                          </p:val>
                                        </p:tav>
                                      </p:tavLst>
                                    </p:anim>
                                    <p:anim calcmode="lin" valueType="num">
                                      <p:cBhvr>
                                        <p:cTn id="63"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17" presetClass="entr" presetSubtype="10"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500"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17" presetClass="entr" presetSubtype="1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7" presetClass="entr" presetSubtype="10"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8" grpId="0" animBg="1"/>
      <p:bldP spid="197639" grpId="0"/>
      <p:bldP spid="197646" grpId="0" animBg="1"/>
      <p:bldP spid="197647" grpId="0" bldLvl="0" animBg="1"/>
      <p:bldP spid="197653" grpId="0" animBg="1"/>
      <p:bldP spid="30728" grpId="0" animBg="1"/>
      <p:bldP spid="103" grpId="0" animBg="1"/>
      <p:bldP spid="3" grpId="0" animBg="1"/>
      <p:bldP spid="4" grpId="0" bldLvl="0" animBg="1"/>
      <p:bldP spid="5" grpId="0" bldLvl="0" animBg="1"/>
      <p:bldP spid="6" grpId="0"/>
      <p:bldP spid="7" grpId="0"/>
      <p:bldP spid="8" grpId="0" animBg="1"/>
      <p:bldP spid="9" grpId="0" bldLvl="0" animBg="1"/>
      <p:bldP spid="10"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8490" y="905270"/>
            <a:ext cx="8943328" cy="3283208"/>
            <a:chOff x="508490" y="1176860"/>
            <a:chExt cx="8943328" cy="3283208"/>
          </a:xfrm>
        </p:grpSpPr>
        <p:sp>
          <p:nvSpPr>
            <p:cNvPr id="7" name="等腰三角形 6"/>
            <p:cNvSpPr/>
            <p:nvPr>
              <p:custDataLst>
                <p:tags r:id="rId1"/>
              </p:custDataLst>
            </p:nvPr>
          </p:nvSpPr>
          <p:spPr bwMode="auto">
            <a:xfrm rot="16200000">
              <a:off x="925343" y="1289720"/>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946362"/>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2093443"/>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3027429"/>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946407"/>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30" y="2383605"/>
              <a:ext cx="5135088"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smtClean="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完</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880334"/>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3182752"/>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a:t>
              </a:r>
              <a:r>
                <a:rPr lang="zh-CN" altLang="en-US" sz="2100" b="1" spc="150" dirty="0" smtClean="0">
                  <a:solidFill>
                    <a:srgbClr val="000000"/>
                  </a:solidFill>
                  <a:effectLst/>
                  <a:latin typeface="宋体" panose="02010600030101010101" pitchFamily="2" charset="-122"/>
                  <a:ea typeface="宋体" panose="02010600030101010101" pitchFamily="2" charset="-122"/>
                  <a:sym typeface="Arial" panose="020B0604020202020204" pitchFamily="34" charset="0"/>
                </a:rPr>
                <a:t>册练</a:t>
              </a: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习</a:t>
              </a:r>
            </a:p>
          </p:txBody>
        </p:sp>
      </p:grpSp>
    </p:spTree>
  </p:cSld>
  <p:clrMapOvr>
    <a:masterClrMapping/>
  </p:clrMapOvr>
  <p:transition spd="slow">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997374" y="1420072"/>
            <a:ext cx="7141699" cy="1015663"/>
          </a:xfrm>
          <a:prstGeom prst="rect">
            <a:avLst/>
          </a:prstGeom>
          <a:noFill/>
          <a:effectLst/>
        </p:spPr>
        <p:txBody>
          <a:bodyPr wrap="none" rtlCol="0">
            <a:spAutoFit/>
          </a:bodyPr>
          <a:lstStyle/>
          <a:p>
            <a:pPr algn="ctr"/>
            <a:r>
              <a:rPr kumimoji="1" lang="zh-CN" altLang="en-US" sz="6000" b="1" dirty="0">
                <a:solidFill>
                  <a:srgbClr val="FF6600"/>
                </a:solidFill>
                <a:latin typeface="宋体" panose="02010600030101010101" pitchFamily="2" charset="-122"/>
                <a:ea typeface="宋体" panose="02010600030101010101" pitchFamily="2" charset="-122"/>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01901b6eb0045f06c8"/>
          <p:cNvPicPr>
            <a:picLocks noChangeAspect="1"/>
          </p:cNvPicPr>
          <p:nvPr/>
        </p:nvPicPr>
        <p:blipFill>
          <a:blip r:embed="rId2" cstate="print"/>
          <a:stretch>
            <a:fillRect/>
          </a:stretch>
        </p:blipFill>
        <p:spPr>
          <a:xfrm>
            <a:off x="1556861" y="1054082"/>
            <a:ext cx="2352400" cy="1752265"/>
          </a:xfrm>
          <a:prstGeom prst="rect">
            <a:avLst/>
          </a:prstGeom>
        </p:spPr>
      </p:pic>
      <p:pic>
        <p:nvPicPr>
          <p:cNvPr id="7" name="图片 6"/>
          <p:cNvPicPr>
            <a:picLocks noChangeAspect="1"/>
          </p:cNvPicPr>
          <p:nvPr/>
        </p:nvPicPr>
        <p:blipFill>
          <a:blip r:embed="rId3" cstate="print"/>
          <a:stretch>
            <a:fillRect/>
          </a:stretch>
        </p:blipFill>
        <p:spPr>
          <a:xfrm>
            <a:off x="4664169" y="1052021"/>
            <a:ext cx="3019999" cy="1696628"/>
          </a:xfrm>
          <a:prstGeom prst="rect">
            <a:avLst/>
          </a:prstGeom>
        </p:spPr>
      </p:pic>
      <p:pic>
        <p:nvPicPr>
          <p:cNvPr id="8" name="图片 7"/>
          <p:cNvPicPr>
            <a:picLocks noChangeAspect="1"/>
          </p:cNvPicPr>
          <p:nvPr/>
        </p:nvPicPr>
        <p:blipFill>
          <a:blip r:embed="rId4" cstate="print"/>
          <a:srcRect b="5344"/>
          <a:stretch>
            <a:fillRect/>
          </a:stretch>
        </p:blipFill>
        <p:spPr>
          <a:xfrm>
            <a:off x="2827195" y="3023685"/>
            <a:ext cx="3902568" cy="1782262"/>
          </a:xfrm>
          <a:prstGeom prst="rect">
            <a:avLst/>
          </a:prstGeom>
        </p:spPr>
      </p:pic>
      <p:sp>
        <p:nvSpPr>
          <p:cNvPr id="9" name="文本框 8"/>
          <p:cNvSpPr txBox="1"/>
          <p:nvPr/>
        </p:nvSpPr>
        <p:spPr>
          <a:xfrm>
            <a:off x="832836" y="1076491"/>
            <a:ext cx="668204" cy="1754326"/>
          </a:xfrm>
          <a:prstGeom prst="rect">
            <a:avLst/>
          </a:prstGeom>
          <a:noFill/>
        </p:spPr>
        <p:txBody>
          <a:bodyPr wrap="square" rtlCol="0" anchor="t">
            <a:spAutoFit/>
          </a:bodyPr>
          <a:lstStyle/>
          <a:p>
            <a:r>
              <a:rPr lang="zh-CN" altLang="en-US" sz="2700" b="1" dirty="0">
                <a:solidFill>
                  <a:srgbClr val="FF0000"/>
                </a:solidFill>
                <a:latin typeface="楷体" panose="02010609060101010101" charset="-122"/>
                <a:ea typeface="楷体" panose="02010609060101010101" charset="-122"/>
              </a:rPr>
              <a:t>风力发电</a:t>
            </a:r>
          </a:p>
        </p:txBody>
      </p:sp>
      <p:sp>
        <p:nvSpPr>
          <p:cNvPr id="10" name="文本框 9"/>
          <p:cNvSpPr txBox="1"/>
          <p:nvPr/>
        </p:nvSpPr>
        <p:spPr>
          <a:xfrm>
            <a:off x="7684168" y="1052021"/>
            <a:ext cx="451861" cy="1754326"/>
          </a:xfrm>
          <a:prstGeom prst="rect">
            <a:avLst/>
          </a:prstGeom>
          <a:noFill/>
        </p:spPr>
        <p:txBody>
          <a:bodyPr wrap="square" rtlCol="0" anchor="t">
            <a:spAutoFit/>
          </a:bodyPr>
          <a:lstStyle/>
          <a:p>
            <a:r>
              <a:rPr lang="zh-CN" altLang="en-US" sz="2700" b="1" dirty="0">
                <a:solidFill>
                  <a:srgbClr val="FF0000"/>
                </a:solidFill>
                <a:latin typeface="楷体" panose="02010609060101010101" charset="-122"/>
                <a:ea typeface="楷体" panose="02010609060101010101" charset="-122"/>
              </a:rPr>
              <a:t>水力发电</a:t>
            </a:r>
          </a:p>
        </p:txBody>
      </p:sp>
      <p:sp>
        <p:nvSpPr>
          <p:cNvPr id="11" name="文本框 10"/>
          <p:cNvSpPr txBox="1"/>
          <p:nvPr/>
        </p:nvSpPr>
        <p:spPr>
          <a:xfrm>
            <a:off x="6770933" y="3023685"/>
            <a:ext cx="447049" cy="1754326"/>
          </a:xfrm>
          <a:prstGeom prst="rect">
            <a:avLst/>
          </a:prstGeom>
          <a:noFill/>
        </p:spPr>
        <p:txBody>
          <a:bodyPr wrap="square" rtlCol="0" anchor="t">
            <a:spAutoFit/>
          </a:bodyPr>
          <a:lstStyle/>
          <a:p>
            <a:r>
              <a:rPr lang="zh-CN" altLang="en-US" sz="2700" b="1" dirty="0">
                <a:solidFill>
                  <a:srgbClr val="FF0000"/>
                </a:solidFill>
                <a:latin typeface="楷体" panose="02010609060101010101" charset="-122"/>
                <a:ea typeface="楷体" panose="02010609060101010101" charset="-122"/>
              </a:rPr>
              <a:t>火力发电</a:t>
            </a:r>
          </a:p>
        </p:txBody>
      </p:sp>
      <p:sp>
        <p:nvSpPr>
          <p:cNvPr id="36866" name="TextBox 10"/>
          <p:cNvSpPr txBox="1"/>
          <p:nvPr/>
        </p:nvSpPr>
        <p:spPr>
          <a:xfrm>
            <a:off x="1460383" y="438154"/>
            <a:ext cx="6215764" cy="523220"/>
          </a:xfrm>
          <a:prstGeom prst="rect">
            <a:avLst/>
          </a:prstGeom>
          <a:noFill/>
          <a:ln w="9525">
            <a:noFill/>
          </a:ln>
        </p:spPr>
        <p:txBody>
          <a:bodyPr wrap="square">
            <a:spAutoFit/>
          </a:bodyPr>
          <a:lstStyle/>
          <a:p>
            <a:r>
              <a:rPr lang="zh-CN" altLang="en-US" sz="2800" b="1" dirty="0" smtClean="0">
                <a:solidFill>
                  <a:srgbClr val="0000FF"/>
                </a:solidFill>
                <a:latin typeface="黑体" panose="02010609060101010101" pitchFamily="49" charset="-122"/>
                <a:ea typeface="黑体" panose="02010609060101010101" pitchFamily="49" charset="-122"/>
              </a:rPr>
              <a:t>思考：</a:t>
            </a:r>
            <a:r>
              <a:rPr lang="zh-CN" altLang="en-US" sz="2800" b="1" dirty="0" smtClean="0">
                <a:latin typeface="楷体" panose="02010609060101010101" charset="-122"/>
                <a:ea typeface="楷体" panose="02010609060101010101" charset="-122"/>
              </a:rPr>
              <a:t>发</a:t>
            </a:r>
            <a:r>
              <a:rPr lang="zh-CN" altLang="en-US" sz="2800" b="1" dirty="0">
                <a:latin typeface="楷体" panose="02010609060101010101" charset="-122"/>
                <a:ea typeface="楷体" panose="02010609060101010101" charset="-122"/>
              </a:rPr>
              <a:t>电机是如何发电的呢？</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471486" y="2376923"/>
            <a:ext cx="7782175" cy="1809274"/>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en-US"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1. </a:t>
            </a:r>
            <a:r>
              <a:rPr lang="zh-CN" altLang="en-US" dirty="0">
                <a:latin typeface="Times New Roman" panose="02020603050405020304" pitchFamily="18" charset="0"/>
                <a:ea typeface="楷体" panose="02010609060101010101" charset="-122"/>
                <a:cs typeface="Times New Roman" panose="02020603050405020304" pitchFamily="18" charset="0"/>
                <a:sym typeface="+mn-ea"/>
              </a:rPr>
              <a:t>知道</a:t>
            </a:r>
            <a:r>
              <a:rPr lang="zh-CN" altLang="en-US" dirty="0">
                <a:solidFill>
                  <a:srgbClr val="FF0000"/>
                </a:solidFill>
                <a:latin typeface="Times New Roman" panose="02020603050405020304" pitchFamily="18" charset="0"/>
                <a:ea typeface="楷体" panose="02010609060101010101" charset="-122"/>
                <a:cs typeface="Times New Roman" panose="02020603050405020304" pitchFamily="18" charset="0"/>
                <a:sym typeface="+mn-ea"/>
              </a:rPr>
              <a:t>电磁感应现象</a:t>
            </a:r>
            <a:r>
              <a:rPr lang="zh-CN" altLang="en-US" dirty="0">
                <a:latin typeface="Times New Roman" panose="02020603050405020304" pitchFamily="18" charset="0"/>
                <a:ea typeface="楷体" panose="02010609060101010101" charset="-122"/>
                <a:cs typeface="Times New Roman" panose="02020603050405020304" pitchFamily="18" charset="0"/>
                <a:sym typeface="+mn-ea"/>
              </a:rPr>
              <a:t>及产生感应电流的条件；</a:t>
            </a:r>
            <a:r>
              <a:rPr kumimoji="0" lang="zh-CN" altLang="zh-CN"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知道</a:t>
            </a:r>
            <a:r>
              <a:rPr kumimoji="0" lang="zh-CN" altLang="zh-CN" b="1" i="0" u="none" strike="noStrike" kern="1200" cap="none" spc="0" normalizeH="0" baseline="0" noProof="0" dirty="0">
                <a:ln>
                  <a:noFill/>
                </a:ln>
                <a:solidFill>
                  <a:srgbClr val="FF0000"/>
                </a:solidFill>
                <a:effectLst/>
                <a:uLnTx/>
                <a:uFillTx/>
                <a:latin typeface="Times New Roman" panose="02020603050405020304" pitchFamily="18" charset="0"/>
                <a:ea typeface="楷体" panose="02010609060101010101" charset="-122"/>
                <a:cs typeface="Times New Roman" panose="02020603050405020304" pitchFamily="18" charset="0"/>
              </a:rPr>
              <a:t>发电机的原理</a:t>
            </a:r>
            <a:r>
              <a:rPr kumimoji="0" lang="zh-CN" altLang="zh-CN"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，能说出发电机为什么能发电，知道发电机发电过程中的</a:t>
            </a:r>
            <a:r>
              <a:rPr kumimoji="0" lang="zh-CN" altLang="zh-CN" b="1" i="0" u="none" strike="noStrike" kern="1200" cap="none" spc="0" normalizeH="0" baseline="0" noProof="0" dirty="0">
                <a:ln>
                  <a:noFill/>
                </a:ln>
                <a:solidFill>
                  <a:srgbClr val="FF0000"/>
                </a:solidFill>
                <a:effectLst/>
                <a:uLnTx/>
                <a:uFillTx/>
                <a:latin typeface="Times New Roman" panose="02020603050405020304" pitchFamily="18" charset="0"/>
                <a:ea typeface="楷体" panose="02010609060101010101" charset="-122"/>
                <a:cs typeface="Times New Roman" panose="02020603050405020304" pitchFamily="18" charset="0"/>
              </a:rPr>
              <a:t>能量转化</a:t>
            </a:r>
            <a:r>
              <a:rPr kumimoji="0" lang="zh-CN" altLang="zh-CN"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；知道什么是</a:t>
            </a:r>
            <a:r>
              <a:rPr kumimoji="0" lang="zh-CN" altLang="zh-CN" b="1" i="0" u="none" strike="noStrike" kern="1200" cap="none" spc="0" normalizeH="0" baseline="0" noProof="0" dirty="0">
                <a:ln>
                  <a:noFill/>
                </a:ln>
                <a:solidFill>
                  <a:srgbClr val="FF0000"/>
                </a:solidFill>
                <a:effectLst/>
                <a:uLnTx/>
                <a:uFillTx/>
                <a:latin typeface="Times New Roman" panose="02020603050405020304" pitchFamily="18" charset="0"/>
                <a:ea typeface="楷体" panose="02010609060101010101" charset="-122"/>
                <a:cs typeface="Times New Roman" panose="02020603050405020304" pitchFamily="18" charset="0"/>
              </a:rPr>
              <a:t>交流电</a:t>
            </a:r>
            <a:r>
              <a:rPr kumimoji="0" lang="zh-CN" altLang="zh-CN"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；能区别直流电和交流电，知道我国供电频率是50 Hz。</a:t>
            </a:r>
          </a:p>
        </p:txBody>
      </p:sp>
      <p:sp>
        <p:nvSpPr>
          <p:cNvPr id="27" name="内容占位符 2"/>
          <p:cNvSpPr txBox="1"/>
          <p:nvPr/>
        </p:nvSpPr>
        <p:spPr bwMode="auto">
          <a:xfrm>
            <a:off x="1275348" y="760921"/>
            <a:ext cx="7395410" cy="1447324"/>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ts val="0"/>
              </a:spcBef>
              <a:spcAft>
                <a:spcPct val="0"/>
              </a:spcAft>
              <a:buClrTx/>
              <a:buSzTx/>
              <a:buFontTx/>
              <a:buNone/>
              <a:defRPr/>
            </a:pPr>
            <a:r>
              <a:rPr kumimoji="0" lang="en-US" b="1" i="0" u="none" strike="noStrike" kern="1200" cap="none" spc="0" normalizeH="0" baseline="0" noProof="0" dirty="0">
                <a:ln>
                  <a:noFill/>
                </a:ln>
                <a:solidFill>
                  <a:srgbClr val="FF0000"/>
                </a:solidFill>
                <a:effectLst/>
                <a:uLnTx/>
                <a:uFillTx/>
                <a:latin typeface="Times New Roman" panose="02020603050405020304" pitchFamily="18" charset="0"/>
                <a:ea typeface="楷体" panose="02010609060101010101" charset="-122"/>
                <a:cs typeface="Times New Roman" panose="02020603050405020304" pitchFamily="18" charset="0"/>
              </a:rPr>
              <a:t>2. </a:t>
            </a:r>
            <a:r>
              <a:rPr kumimoji="0" lang="zh-CN" altLang="zh-CN"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通过探究磁生电的条件，进一步了解电和磁之间的相互联系，提高学生观察能力、分析概括能力和联系简单现象探索物理规律的能</a:t>
            </a:r>
            <a:r>
              <a:rPr kumimoji="0" lang="zh-CN" altLang="zh-CN"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力</a:t>
            </a:r>
            <a:r>
              <a:rPr kumimoji="0" lang="zh-CN" altLang="en-US" b="1" i="0" u="none" strike="noStrike" kern="1200" cap="none" spc="0" normalizeH="0" baseline="0" noProof="0" dirty="0" smtClean="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rPr>
              <a:t>。</a:t>
            </a:r>
            <a:endParaRPr kumimoji="0" lang="zh-CN" altLang="zh-CN" b="1" i="0" u="none" strike="noStrike" kern="1200" cap="none" spc="0" normalizeH="0" baseline="0" noProof="0" dirty="0">
              <a:ln>
                <a:noFill/>
              </a:ln>
              <a:solidFill>
                <a:schemeClr val="tx1"/>
              </a:solidFill>
              <a:effectLst/>
              <a:uLnTx/>
              <a:uFillTx/>
              <a:latin typeface="Times New Roman" panose="02020603050405020304" pitchFamily="18" charset="0"/>
              <a:ea typeface="楷体" panose="02010609060101010101" charset="-122"/>
              <a:cs typeface="Times New Roman" panose="02020603050405020304" pitchFamily="18" charset="0"/>
            </a:endParaRPr>
          </a:p>
        </p:txBody>
      </p:sp>
      <p:grpSp>
        <p:nvGrpSpPr>
          <p:cNvPr id="20" name="组合 19"/>
          <p:cNvGrpSpPr/>
          <p:nvPr/>
        </p:nvGrpSpPr>
        <p:grpSpPr>
          <a:xfrm>
            <a:off x="471170" y="436125"/>
            <a:ext cx="8422640" cy="3855085"/>
            <a:chOff x="660" y="845"/>
            <a:chExt cx="13264" cy="6071"/>
          </a:xfrm>
        </p:grpSpPr>
        <p:cxnSp>
          <p:nvCxnSpPr>
            <p:cNvPr id="21" name="直接连接符 20"/>
            <p:cNvCxnSpPr/>
            <p:nvPr/>
          </p:nvCxnSpPr>
          <p:spPr>
            <a:xfrm flipV="1">
              <a:off x="660" y="6916"/>
              <a:ext cx="12431"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012" y="3736"/>
              <a:ext cx="15" cy="3180"/>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3012" y="3729"/>
              <a:ext cx="912" cy="0"/>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13898" y="845"/>
              <a:ext cx="0" cy="2917"/>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upRight)">
                                      <p:cBhvr>
                                        <p:cTn id="7" dur="500"/>
                                        <p:tgtEl>
                                          <p:spTgt spid="20"/>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35841" descr="20"/>
          <p:cNvPicPr>
            <a:picLocks noChangeAspect="1"/>
          </p:cNvPicPr>
          <p:nvPr/>
        </p:nvPicPr>
        <p:blipFill>
          <a:blip r:embed="rId4" cstate="print"/>
          <a:stretch>
            <a:fillRect/>
          </a:stretch>
        </p:blipFill>
        <p:spPr>
          <a:xfrm>
            <a:off x="3664268" y="1493494"/>
            <a:ext cx="2861310" cy="2080260"/>
          </a:xfrm>
          <a:prstGeom prst="rect">
            <a:avLst/>
          </a:prstGeom>
          <a:noFill/>
          <a:ln w="9525">
            <a:noFill/>
          </a:ln>
        </p:spPr>
      </p:pic>
      <p:sp>
        <p:nvSpPr>
          <p:cNvPr id="35849" name="右箭头 6"/>
          <p:cNvSpPr/>
          <p:nvPr/>
        </p:nvSpPr>
        <p:spPr>
          <a:xfrm rot="19260000">
            <a:off x="6322219" y="1757336"/>
            <a:ext cx="430530" cy="226219"/>
          </a:xfrm>
          <a:prstGeom prst="rightArrow">
            <a:avLst>
              <a:gd name="adj1" fmla="val 50000"/>
              <a:gd name="adj2" fmla="val 49996"/>
            </a:avLst>
          </a:prstGeom>
          <a:gradFill rotWithShape="1">
            <a:gsLst>
              <a:gs pos="0">
                <a:srgbClr val="C9B5E8">
                  <a:alpha val="100000"/>
                </a:srgbClr>
              </a:gs>
              <a:gs pos="35001">
                <a:srgbClr val="D9CBEE">
                  <a:alpha val="100000"/>
                </a:srgbClr>
              </a:gs>
              <a:gs pos="100000">
                <a:srgbClr val="F0EAF9">
                  <a:alpha val="100000"/>
                </a:srgbClr>
              </a:gs>
            </a:gsLst>
            <a:lin ang="5400000" scaled="1"/>
            <a:tileRect/>
          </a:gradFill>
          <a:ln w="9525" cap="flat" cmpd="sng">
            <a:solidFill>
              <a:srgbClr val="7D60A0"/>
            </a:solidFill>
            <a:prstDash val="solid"/>
            <a:miter/>
            <a:headEnd type="none" w="med" len="med"/>
            <a:tailEnd type="none" w="med" len="med"/>
          </a:ln>
          <a:effectLst>
            <a:outerShdw dist="20000" dir="5400000" algn="ctr" rotWithShape="0">
              <a:srgbClr val="000000">
                <a:alpha val="34000"/>
              </a:srgbClr>
            </a:outerShdw>
          </a:effectLst>
        </p:spPr>
        <p:txBody>
          <a:bodyPr anchor="ctr"/>
          <a:lstStyle/>
          <a:p>
            <a:pPr algn="ctr"/>
            <a:endParaRPr lang="zh-CN" altLang="en-US" sz="2400" b="1" dirty="0">
              <a:solidFill>
                <a:srgbClr val="000000"/>
              </a:solidFill>
              <a:latin typeface="楷体" panose="02010609060101010101" charset="-122"/>
              <a:ea typeface="楷体" panose="02010609060101010101" charset="-122"/>
            </a:endParaRPr>
          </a:p>
        </p:txBody>
      </p:sp>
      <p:sp>
        <p:nvSpPr>
          <p:cNvPr id="35850" name="TextBox 7"/>
          <p:cNvSpPr txBox="1"/>
          <p:nvPr/>
        </p:nvSpPr>
        <p:spPr>
          <a:xfrm>
            <a:off x="6599396" y="1264894"/>
            <a:ext cx="2635220" cy="461665"/>
          </a:xfrm>
          <a:prstGeom prst="rect">
            <a:avLst/>
          </a:prstGeom>
          <a:noFill/>
          <a:ln w="38100">
            <a:noFill/>
          </a:ln>
        </p:spPr>
        <p:txBody>
          <a:bodyPr wrap="square">
            <a:spAutoFit/>
          </a:bodyPr>
          <a:lstStyle/>
          <a:p>
            <a:r>
              <a:rPr lang="zh-CN" altLang="en-US" sz="2400" b="1" dirty="0">
                <a:latin typeface="楷体" panose="02010609060101010101" charset="-122"/>
                <a:ea typeface="楷体" panose="02010609060101010101" charset="-122"/>
              </a:rPr>
              <a:t>检测是否有电流</a:t>
            </a:r>
          </a:p>
        </p:txBody>
      </p:sp>
      <p:sp>
        <p:nvSpPr>
          <p:cNvPr id="35851" name="右箭头 8"/>
          <p:cNvSpPr/>
          <p:nvPr/>
        </p:nvSpPr>
        <p:spPr>
          <a:xfrm rot="787657">
            <a:off x="5917641" y="3040414"/>
            <a:ext cx="370046" cy="193358"/>
          </a:xfrm>
          <a:prstGeom prst="rightArrow">
            <a:avLst>
              <a:gd name="adj1" fmla="val 50000"/>
              <a:gd name="adj2" fmla="val 49998"/>
            </a:avLst>
          </a:prstGeom>
          <a:gradFill rotWithShape="1">
            <a:gsLst>
              <a:gs pos="0">
                <a:srgbClr val="DAFDA7">
                  <a:alpha val="100000"/>
                </a:srgbClr>
              </a:gs>
              <a:gs pos="35001">
                <a:srgbClr val="E4FDC2">
                  <a:alpha val="100000"/>
                </a:srgbClr>
              </a:gs>
              <a:gs pos="100000">
                <a:srgbClr val="F5FFE6">
                  <a:alpha val="100000"/>
                </a:srgbClr>
              </a:gs>
            </a:gsLst>
            <a:lin ang="5400000" scaled="1"/>
            <a:tileRect/>
          </a:gradFill>
          <a:ln w="9525" cap="flat" cmpd="sng">
            <a:solidFill>
              <a:srgbClr val="98B954"/>
            </a:solidFill>
            <a:prstDash val="solid"/>
            <a:miter/>
            <a:headEnd type="none" w="med" len="med"/>
            <a:tailEnd type="none" w="med" len="med"/>
          </a:ln>
          <a:effectLst>
            <a:outerShdw dist="20000" dir="5400000" algn="ctr" rotWithShape="0">
              <a:srgbClr val="000000">
                <a:alpha val="34000"/>
              </a:srgbClr>
            </a:outerShdw>
          </a:effectLst>
        </p:spPr>
        <p:txBody>
          <a:bodyPr anchor="ctr"/>
          <a:lstStyle/>
          <a:p>
            <a:pPr algn="ctr"/>
            <a:endParaRPr lang="zh-CN" altLang="en-US" sz="2400" b="1" dirty="0">
              <a:solidFill>
                <a:srgbClr val="000000"/>
              </a:solidFill>
              <a:latin typeface="楷体" panose="02010609060101010101" charset="-122"/>
              <a:ea typeface="楷体" panose="02010609060101010101" charset="-122"/>
            </a:endParaRPr>
          </a:p>
        </p:txBody>
      </p:sp>
      <p:sp>
        <p:nvSpPr>
          <p:cNvPr id="35852" name="TextBox 9"/>
          <p:cNvSpPr txBox="1"/>
          <p:nvPr/>
        </p:nvSpPr>
        <p:spPr>
          <a:xfrm>
            <a:off x="6458278" y="3014624"/>
            <a:ext cx="1430655" cy="460375"/>
          </a:xfrm>
          <a:prstGeom prst="rect">
            <a:avLst/>
          </a:prstGeom>
          <a:noFill/>
          <a:ln w="38100">
            <a:noFill/>
          </a:ln>
        </p:spPr>
        <p:txBody>
          <a:bodyPr wrap="square">
            <a:spAutoFit/>
          </a:bodyPr>
          <a:lstStyle/>
          <a:p>
            <a:r>
              <a:rPr lang="zh-CN" altLang="en-US" sz="2400" b="1" dirty="0">
                <a:latin typeface="楷体" panose="02010609060101010101" charset="-122"/>
                <a:ea typeface="楷体" panose="02010609060101010101" charset="-122"/>
              </a:rPr>
              <a:t>闭合电路</a:t>
            </a:r>
          </a:p>
        </p:txBody>
      </p:sp>
      <p:sp>
        <p:nvSpPr>
          <p:cNvPr id="35847" name="右箭头 4"/>
          <p:cNvSpPr/>
          <p:nvPr/>
        </p:nvSpPr>
        <p:spPr>
          <a:xfrm rot="13620000" flipH="1">
            <a:off x="3837623" y="2324074"/>
            <a:ext cx="439103" cy="182880"/>
          </a:xfrm>
          <a:prstGeom prst="rightArrow">
            <a:avLst>
              <a:gd name="adj1" fmla="val 50000"/>
              <a:gd name="adj2" fmla="val 49999"/>
            </a:avLst>
          </a:prstGeom>
          <a:gradFill rotWithShape="1">
            <a:gsLst>
              <a:gs pos="0">
                <a:srgbClr val="FFBE86">
                  <a:alpha val="100000"/>
                </a:srgbClr>
              </a:gs>
              <a:gs pos="35001">
                <a:srgbClr val="FFD0AA">
                  <a:alpha val="100000"/>
                </a:srgbClr>
              </a:gs>
              <a:gs pos="100000">
                <a:srgbClr val="FFEBDB">
                  <a:alpha val="100000"/>
                </a:srgbClr>
              </a:gs>
            </a:gsLst>
            <a:lin ang="5400000" scaled="1"/>
            <a:tileRect/>
          </a:gradFill>
          <a:ln w="9525" cap="flat" cmpd="sng">
            <a:solidFill>
              <a:srgbClr val="F69240"/>
            </a:solidFill>
            <a:prstDash val="solid"/>
            <a:miter/>
            <a:headEnd type="none" w="med" len="med"/>
            <a:tailEnd type="none" w="med" len="med"/>
          </a:ln>
          <a:effectLst>
            <a:outerShdw dist="20000" dir="5400000" algn="ctr" rotWithShape="0">
              <a:srgbClr val="000000">
                <a:alpha val="34000"/>
              </a:srgbClr>
            </a:outerShdw>
          </a:effectLst>
        </p:spPr>
        <p:txBody>
          <a:bodyPr anchor="ctr"/>
          <a:lstStyle/>
          <a:p>
            <a:pPr algn="ctr"/>
            <a:endParaRPr lang="zh-CN" altLang="en-US" sz="2400" b="1" dirty="0">
              <a:solidFill>
                <a:srgbClr val="000000"/>
              </a:solidFill>
              <a:latin typeface="楷体" panose="02010609060101010101" charset="-122"/>
              <a:ea typeface="楷体" panose="02010609060101010101" charset="-122"/>
            </a:endParaRPr>
          </a:p>
        </p:txBody>
      </p:sp>
      <p:sp>
        <p:nvSpPr>
          <p:cNvPr id="35848" name="TextBox 5"/>
          <p:cNvSpPr txBox="1"/>
          <p:nvPr/>
        </p:nvSpPr>
        <p:spPr>
          <a:xfrm>
            <a:off x="3527504" y="1732207"/>
            <a:ext cx="836771" cy="460375"/>
          </a:xfrm>
          <a:prstGeom prst="rect">
            <a:avLst/>
          </a:prstGeom>
          <a:noFill/>
          <a:ln w="38100" cap="flat" cmpd="sng">
            <a:noFill/>
            <a:prstDash val="solid"/>
            <a:miter/>
            <a:headEnd type="none" w="med" len="med"/>
            <a:tailEnd type="none" w="med" len="med"/>
          </a:ln>
        </p:spPr>
        <p:txBody>
          <a:bodyPr wrap="square">
            <a:spAutoFit/>
          </a:bodyPr>
          <a:lstStyle/>
          <a:p>
            <a:r>
              <a:rPr lang="zh-CN" altLang="en-US" sz="2400" b="1" dirty="0">
                <a:latin typeface="楷体" panose="02010609060101010101" charset="-122"/>
                <a:ea typeface="楷体" panose="02010609060101010101" charset="-122"/>
              </a:rPr>
              <a:t>磁场</a:t>
            </a:r>
          </a:p>
        </p:txBody>
      </p:sp>
      <p:sp>
        <p:nvSpPr>
          <p:cNvPr id="6" name="文本框 5"/>
          <p:cNvSpPr txBox="1"/>
          <p:nvPr/>
        </p:nvSpPr>
        <p:spPr>
          <a:xfrm>
            <a:off x="3664268" y="3681223"/>
            <a:ext cx="5223505" cy="1200329"/>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t">
            <a:spAutoFit/>
          </a:bodyPr>
          <a:lstStyle/>
          <a:p>
            <a:pPr algn="ctr"/>
            <a:r>
              <a:rPr lang="zh-CN" altLang="en-US" sz="2400" b="1" dirty="0">
                <a:solidFill>
                  <a:srgbClr val="0000FF"/>
                </a:solidFill>
                <a:latin typeface="黑体" panose="02010609060101010101" pitchFamily="49" charset="-122"/>
                <a:ea typeface="黑体" panose="02010609060101010101" pitchFamily="49" charset="-122"/>
                <a:sym typeface="+mn-ea"/>
              </a:rPr>
              <a:t>实验发现</a:t>
            </a:r>
          </a:p>
          <a:p>
            <a:r>
              <a:rPr lang="zh-CN" altLang="en-US" sz="2400" b="1" dirty="0" smtClean="0">
                <a:solidFill>
                  <a:schemeClr val="tx1"/>
                </a:solidFill>
                <a:latin typeface="楷体" panose="02010609060101010101" charset="-122"/>
                <a:ea typeface="楷体" panose="02010609060101010101" charset="-122"/>
                <a:sym typeface="+mn-ea"/>
              </a:rPr>
              <a:t>    当</a:t>
            </a:r>
            <a:r>
              <a:rPr lang="zh-CN" altLang="en-US" sz="2400" b="1" dirty="0">
                <a:solidFill>
                  <a:schemeClr val="tx1"/>
                </a:solidFill>
                <a:latin typeface="楷体" panose="02010609060101010101" charset="-122"/>
                <a:ea typeface="楷体" panose="02010609060101010101" charset="-122"/>
                <a:sym typeface="+mn-ea"/>
              </a:rPr>
              <a:t>导线在磁场中</a:t>
            </a:r>
            <a:r>
              <a:rPr lang="zh-CN" altLang="en-US" sz="2400" b="1" dirty="0">
                <a:solidFill>
                  <a:srgbClr val="FF0000"/>
                </a:solidFill>
                <a:latin typeface="楷体" panose="02010609060101010101" charset="-122"/>
                <a:ea typeface="楷体" panose="02010609060101010101" charset="-122"/>
                <a:sym typeface="+mn-ea"/>
              </a:rPr>
              <a:t>运动</a:t>
            </a:r>
            <a:r>
              <a:rPr lang="zh-CN" altLang="en-US" sz="2400" b="1" dirty="0">
                <a:solidFill>
                  <a:schemeClr val="tx1"/>
                </a:solidFill>
                <a:latin typeface="楷体" panose="02010609060101010101" charset="-122"/>
                <a:ea typeface="楷体" panose="02010609060101010101" charset="-122"/>
                <a:sym typeface="+mn-ea"/>
              </a:rPr>
              <a:t>时，电路中会产生电流。</a:t>
            </a:r>
          </a:p>
        </p:txBody>
      </p:sp>
      <p:pic>
        <p:nvPicPr>
          <p:cNvPr id="1025" name="图片 1024" descr="ppt/media/image9.wmf">
            <a:hlinkClick r:id="rId5" action="ppaction://hlinkfile"/>
          </p:cNvPr>
          <p:cNvPicPr/>
          <p:nvPr/>
        </p:nvPicPr>
        <p:blipFill>
          <a:blip r:embed="rId6" cstate="print"/>
          <a:stretch>
            <a:fillRect/>
          </a:stretch>
        </p:blipFill>
        <p:spPr>
          <a:xfrm>
            <a:off x="197168" y="1564106"/>
            <a:ext cx="3147611" cy="2241106"/>
          </a:xfrm>
          <a:prstGeom prst="rect">
            <a:avLst/>
          </a:prstGeom>
          <a:noFill/>
          <a:ln w="9525">
            <a:noFill/>
          </a:ln>
        </p:spPr>
      </p:pic>
      <p:grpSp>
        <p:nvGrpSpPr>
          <p:cNvPr id="9" name="组合 8"/>
          <p:cNvGrpSpPr/>
          <p:nvPr/>
        </p:nvGrpSpPr>
        <p:grpSpPr>
          <a:xfrm>
            <a:off x="2458085" y="640080"/>
            <a:ext cx="5273675" cy="463550"/>
            <a:chOff x="4360" y="888"/>
            <a:chExt cx="8305"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pitchFamily="18" charset="0"/>
                    <a:ea typeface="黑体" panose="02010609060101010101" pitchFamily="49" charset="-122"/>
                  </a:rPr>
                  <a:t>知识点 </a:t>
                </a:r>
                <a:r>
                  <a:rPr lang="en-US" altLang="zh-CN" sz="2400" b="1" dirty="0">
                    <a:solidFill>
                      <a:sysClr val="window" lastClr="FFFFFF"/>
                    </a:solidFill>
                    <a:latin typeface="Times New Roman" panose="02020603050405020304" pitchFamily="18" charset="0"/>
                    <a:ea typeface="黑体" panose="02010609060101010101" pitchFamily="49" charset="-122"/>
                  </a:rPr>
                  <a:t>1</a:t>
                </a:r>
                <a:endParaRPr lang="zh-CN" altLang="en-US" sz="2400" b="1" dirty="0">
                  <a:solidFill>
                    <a:sysClr val="window" lastClr="FFFFFF"/>
                  </a:solidFill>
                  <a:latin typeface="Times New Roman" panose="02020603050405020304" pitchFamily="18" charset="0"/>
                  <a:ea typeface="黑体" panose="02010609060101010101" pitchFamily="49" charset="-122"/>
                </a:endParaRPr>
              </a:p>
            </p:txBody>
          </p:sp>
        </p:grpSp>
        <p:sp>
          <p:nvSpPr>
            <p:cNvPr id="22" name="矩形 4"/>
            <p:cNvSpPr>
              <a:spLocks noChangeArrowheads="1"/>
            </p:cNvSpPr>
            <p:nvPr/>
          </p:nvSpPr>
          <p:spPr bwMode="auto">
            <a:xfrm>
              <a:off x="7026" y="888"/>
              <a:ext cx="5639" cy="725"/>
            </a:xfrm>
            <a:prstGeom prst="rect">
              <a:avLst/>
            </a:prstGeom>
            <a:noFill/>
            <a:ln w="9525">
              <a:noFill/>
              <a:miter lim="800000"/>
            </a:ln>
          </p:spPr>
          <p:txBody>
            <a:bodyPr wrap="square">
              <a:spAutoFit/>
            </a:bodyPr>
            <a:lstStyle/>
            <a:p>
              <a:pPr>
                <a:defRPr/>
              </a:pPr>
              <a:r>
                <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什么情况下磁能生电</a:t>
              </a:r>
              <a:endPar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grpSp>
        <p:nvGrpSpPr>
          <p:cNvPr id="24" name="组合 23"/>
          <p:cNvGrpSpPr/>
          <p:nvPr/>
        </p:nvGrpSpPr>
        <p:grpSpPr>
          <a:xfrm rot="16200000">
            <a:off x="1322519" y="2985310"/>
            <a:ext cx="896056" cy="2651166"/>
            <a:chOff x="405919" y="1150512"/>
            <a:chExt cx="896056" cy="1273315"/>
          </a:xfrm>
        </p:grpSpPr>
        <p:sp>
          <p:nvSpPr>
            <p:cNvPr id="25" name="右箭头标注 18"/>
            <p:cNvSpPr/>
            <p:nvPr/>
          </p:nvSpPr>
          <p:spPr>
            <a:xfrm>
              <a:off x="464930" y="1150512"/>
              <a:ext cx="837045" cy="1273315"/>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26"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359919">
              <a:off x="683386" y="1117324"/>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0"/>
            <p:cNvSpPr txBox="1"/>
            <p:nvPr/>
          </p:nvSpPr>
          <p:spPr>
            <a:xfrm>
              <a:off x="405919" y="1404485"/>
              <a:ext cx="677108" cy="966512"/>
            </a:xfrm>
            <a:prstGeom prst="rect">
              <a:avLst/>
            </a:prstGeom>
            <a:noFill/>
          </p:spPr>
          <p:txBody>
            <a:bodyPr vert="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a:t>
              </a:r>
              <a:r>
                <a:rPr lang="zh-CN" altLang="en-US" sz="1600" b="1" spc="300" dirty="0" smtClean="0">
                  <a:solidFill>
                    <a:srgbClr val="000000"/>
                  </a:solidFill>
                  <a:latin typeface="黑体" panose="02010609060101010101" pitchFamily="49" charset="-122"/>
                  <a:ea typeface="黑体" panose="02010609060101010101" pitchFamily="49" charset="-122"/>
                </a:rPr>
                <a:t>击图片演示电</a:t>
              </a:r>
              <a:r>
                <a:rPr lang="zh-CN" altLang="en-US" sz="1600" b="1" spc="300" dirty="0">
                  <a:solidFill>
                    <a:srgbClr val="000000"/>
                  </a:solidFill>
                  <a:latin typeface="黑体" panose="02010609060101010101" pitchFamily="49" charset="-122"/>
                  <a:ea typeface="黑体" panose="02010609060101010101" pitchFamily="49" charset="-122"/>
                </a:rPr>
                <a:t>磁感应现象</a:t>
              </a: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8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8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8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8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8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bldLvl="0" animBg="1"/>
      <p:bldP spid="35850" grpId="0"/>
      <p:bldP spid="35851" grpId="0" bldLvl="0" animBg="1"/>
      <p:bldP spid="35852" grpId="0"/>
      <p:bldP spid="35847" grpId="0" bldLvl="0" animBg="1"/>
      <p:bldP spid="35848" grpId="0" bldLvl="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4" name="图片 32773" descr="20"/>
          <p:cNvPicPr>
            <a:picLocks noChangeAspect="1"/>
          </p:cNvPicPr>
          <p:nvPr/>
        </p:nvPicPr>
        <p:blipFill>
          <a:blip r:embed="rId4" cstate="print">
            <a:clrChange>
              <a:clrFrom>
                <a:srgbClr val="FFFFFF"/>
              </a:clrFrom>
              <a:clrTo>
                <a:srgbClr val="FFFFFF">
                  <a:alpha val="0"/>
                </a:srgbClr>
              </a:clrTo>
            </a:clrChange>
          </a:blip>
          <a:stretch>
            <a:fillRect/>
          </a:stretch>
        </p:blipFill>
        <p:spPr>
          <a:xfrm>
            <a:off x="5666264" y="1670976"/>
            <a:ext cx="2372678" cy="1964055"/>
          </a:xfrm>
          <a:prstGeom prst="rect">
            <a:avLst/>
          </a:prstGeom>
          <a:noFill/>
          <a:ln w="9525">
            <a:noFill/>
          </a:ln>
        </p:spPr>
      </p:pic>
      <p:sp>
        <p:nvSpPr>
          <p:cNvPr id="32771" name="TextBox 3"/>
          <p:cNvSpPr txBox="1"/>
          <p:nvPr/>
        </p:nvSpPr>
        <p:spPr>
          <a:xfrm>
            <a:off x="5572443" y="3754043"/>
            <a:ext cx="3268980" cy="977265"/>
          </a:xfrm>
          <a:prstGeom prst="rect">
            <a:avLst/>
          </a:prstGeom>
          <a:solidFill>
            <a:schemeClr val="accent4">
              <a:lumMod val="20000"/>
              <a:lumOff val="80000"/>
            </a:schemeClr>
          </a:solidFill>
          <a:ln w="38100">
            <a:noFill/>
          </a:ln>
        </p:spPr>
        <p:txBody>
          <a:bodyPr wrap="square">
            <a:spAutoFit/>
          </a:bodyPr>
          <a:lstStyle/>
          <a:p>
            <a:pPr>
              <a:lnSpc>
                <a:spcPct val="120000"/>
              </a:lnSpc>
            </a:pPr>
            <a:r>
              <a:rPr lang="zh-CN" altLang="en-US" sz="2400" b="1" dirty="0">
                <a:latin typeface="Times New Roman" panose="02020603050405020304" pitchFamily="18" charset="0"/>
                <a:ea typeface="宋体" panose="02010600030101010101" pitchFamily="2" charset="-122"/>
              </a:rPr>
              <a:t>把磁感线想象成一根根线，导线想象成一把刀。</a:t>
            </a:r>
          </a:p>
        </p:txBody>
      </p:sp>
      <p:sp>
        <p:nvSpPr>
          <p:cNvPr id="6" name="TextBox 3"/>
          <p:cNvSpPr txBox="1"/>
          <p:nvPr/>
        </p:nvSpPr>
        <p:spPr>
          <a:xfrm>
            <a:off x="5666264" y="577122"/>
            <a:ext cx="3175159" cy="93634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ct val="120000"/>
              </a:lnSpc>
            </a:pPr>
            <a:r>
              <a:rPr lang="zh-CN" altLang="en-US" sz="2400" b="1" dirty="0">
                <a:latin typeface="Times New Roman" panose="02020603050405020304" pitchFamily="18" charset="0"/>
                <a:ea typeface="宋体" panose="02010600030101010101" pitchFamily="2" charset="-122"/>
              </a:rPr>
              <a:t>闭合电路的一部分导体做切割磁感线运动</a:t>
            </a:r>
            <a:r>
              <a:rPr lang="zh-CN" altLang="en-US" sz="2400" b="1" dirty="0">
                <a:solidFill>
                  <a:schemeClr val="tx1"/>
                </a:solidFill>
                <a:latin typeface="Times New Roman" panose="02020603050405020304" pitchFamily="18" charset="0"/>
                <a:ea typeface="宋体" panose="02010600030101010101" pitchFamily="2" charset="-122"/>
              </a:rPr>
              <a:t>。</a:t>
            </a:r>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346531">
            <a:off x="4814869" y="491831"/>
            <a:ext cx="750000" cy="680000"/>
          </a:xfrm>
          <a:prstGeom prst="rect">
            <a:avLst/>
          </a:prstGeom>
        </p:spPr>
      </p:pic>
      <p:grpSp>
        <p:nvGrpSpPr>
          <p:cNvPr id="13" name="组合 12"/>
          <p:cNvGrpSpPr/>
          <p:nvPr/>
        </p:nvGrpSpPr>
        <p:grpSpPr>
          <a:xfrm>
            <a:off x="754966" y="682650"/>
            <a:ext cx="3958508" cy="495548"/>
            <a:chOff x="2506980" y="579256"/>
            <a:chExt cx="3958508" cy="495548"/>
          </a:xfrm>
        </p:grpSpPr>
        <p:pic>
          <p:nvPicPr>
            <p:cNvPr id="14"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a:xfrm>
              <a:off x="2593872" y="579256"/>
              <a:ext cx="3871616" cy="46166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pitchFamily="18" charset="0"/>
                </a:rPr>
                <a:t>感生电流产生的条</a:t>
              </a:r>
              <a:r>
                <a:rPr lang="zh-CN" altLang="en-US" sz="2400" b="1" dirty="0" smtClean="0">
                  <a:solidFill>
                    <a:prstClr val="black"/>
                  </a:solidFill>
                  <a:latin typeface="黑体" panose="02010609060101010101" pitchFamily="49" charset="-122"/>
                  <a:ea typeface="黑体" panose="02010609060101010101" pitchFamily="49" charset="-122"/>
                  <a:cs typeface="Times New Roman" panose="02020603050405020304" pitchFamily="18" charset="0"/>
                </a:rPr>
                <a:t>件</a:t>
              </a:r>
              <a:endPar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pitchFamily="18" charset="0"/>
              </a:endParaRPr>
            </a:p>
          </p:txBody>
        </p:sp>
      </p:grpSp>
      <p:pic>
        <p:nvPicPr>
          <p:cNvPr id="1029" name="Picture 5">
            <a:hlinkClick r:id="rId7" action="ppaction://hlinkfil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8734" y="1816373"/>
            <a:ext cx="3681902" cy="242630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grpSp>
        <p:nvGrpSpPr>
          <p:cNvPr id="15" name="组合 14"/>
          <p:cNvGrpSpPr/>
          <p:nvPr/>
        </p:nvGrpSpPr>
        <p:grpSpPr>
          <a:xfrm>
            <a:off x="278045" y="1483526"/>
            <a:ext cx="837045" cy="2980330"/>
            <a:chOff x="464930" y="1150512"/>
            <a:chExt cx="837045" cy="2980330"/>
          </a:xfrm>
        </p:grpSpPr>
        <p:sp>
          <p:nvSpPr>
            <p:cNvPr id="16" name="右箭头标注 15"/>
            <p:cNvSpPr/>
            <p:nvPr/>
          </p:nvSpPr>
          <p:spPr>
            <a:xfrm>
              <a:off x="464930" y="1150512"/>
              <a:ext cx="837045" cy="2980330"/>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1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7933" y="1150512"/>
              <a:ext cx="487191" cy="42949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20"/>
            <p:cNvSpPr txBox="1"/>
            <p:nvPr/>
          </p:nvSpPr>
          <p:spPr>
            <a:xfrm>
              <a:off x="504992" y="1823857"/>
              <a:ext cx="430887" cy="1633639"/>
            </a:xfrm>
            <a:prstGeom prst="rect">
              <a:avLst/>
            </a:prstGeom>
            <a:noFill/>
          </p:spPr>
          <p:txBody>
            <a:bodyPr vert="eaVert" wrap="square" rtlCol="0">
              <a:spAutoFit/>
            </a:bodyPr>
            <a:lstStyle/>
            <a:p>
              <a:pP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点击观</a:t>
              </a:r>
              <a:r>
                <a:rPr lang="zh-CN" altLang="en-US" sz="1600" b="1" spc="300" dirty="0" smtClean="0">
                  <a:solidFill>
                    <a:srgbClr val="000000"/>
                  </a:solidFill>
                  <a:latin typeface="黑体" panose="02010609060101010101" pitchFamily="49" charset="-122"/>
                  <a:ea typeface="黑体" panose="02010609060101010101" pitchFamily="49" charset="-122"/>
                </a:rPr>
                <a:t>看视频</a:t>
              </a:r>
              <a:endParaRPr lang="zh-CN" altLang="en-US" sz="1600" b="1" spc="300" dirty="0">
                <a:solidFill>
                  <a:srgbClr val="000000"/>
                </a:solidFill>
                <a:latin typeface="黑体" panose="02010609060101010101" pitchFamily="49" charset="-122"/>
                <a:ea typeface="黑体" panose="02010609060101010101" pitchFamily="49" charset="-122"/>
              </a:endParaRP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1" presetClass="entr" presetSubtype="2"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2)">
                                      <p:cBhvr>
                                        <p:cTn id="15" dur="500"/>
                                        <p:tgtEl>
                                          <p:spTgt spid="3"/>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2" descr="http://61.ceeie.com/UpFile/Product/201103/S/1103021013314194.jpg"/>
          <p:cNvPicPr>
            <a:picLocks noChangeAspect="1"/>
          </p:cNvPicPr>
          <p:nvPr/>
        </p:nvPicPr>
        <p:blipFill>
          <a:blip r:embed="rId2" cstate="print"/>
          <a:stretch>
            <a:fillRect/>
          </a:stretch>
        </p:blipFill>
        <p:spPr>
          <a:xfrm>
            <a:off x="878323" y="1878943"/>
            <a:ext cx="1384697" cy="1500188"/>
          </a:xfrm>
          <a:prstGeom prst="rect">
            <a:avLst/>
          </a:prstGeom>
          <a:noFill/>
          <a:ln w="9525">
            <a:noFill/>
          </a:ln>
        </p:spPr>
      </p:pic>
      <p:sp>
        <p:nvSpPr>
          <p:cNvPr id="34820" name="TextBox 4"/>
          <p:cNvSpPr txBox="1"/>
          <p:nvPr/>
        </p:nvSpPr>
        <p:spPr>
          <a:xfrm>
            <a:off x="1012031" y="3720439"/>
            <a:ext cx="1117283" cy="460375"/>
          </a:xfrm>
          <a:prstGeom prst="rect">
            <a:avLst/>
          </a:prstGeom>
          <a:noFill/>
          <a:ln w="9525">
            <a:noFill/>
          </a:ln>
        </p:spPr>
        <p:txBody>
          <a:bodyPr wrap="square">
            <a:spAutoFit/>
          </a:bodyPr>
          <a:lstStyle/>
          <a:p>
            <a:pPr algn="ctr"/>
            <a:r>
              <a:rPr lang="zh-CN" altLang="en-US" sz="2400" b="1" dirty="0">
                <a:solidFill>
                  <a:schemeClr val="tx2"/>
                </a:solidFill>
                <a:latin typeface="Times New Roman" panose="02020603050405020304" pitchFamily="18" charset="0"/>
                <a:ea typeface="宋体" panose="02010600030101010101" pitchFamily="2" charset="-122"/>
              </a:rPr>
              <a:t>检流计</a:t>
            </a:r>
          </a:p>
        </p:txBody>
      </p:sp>
      <p:pic>
        <p:nvPicPr>
          <p:cNvPr id="34822" name="图片 6" descr="123928603.jpg"/>
          <p:cNvPicPr>
            <a:picLocks noChangeAspect="1"/>
          </p:cNvPicPr>
          <p:nvPr/>
        </p:nvPicPr>
        <p:blipFill>
          <a:blip r:embed="rId3" cstate="print"/>
          <a:stretch>
            <a:fillRect/>
          </a:stretch>
        </p:blipFill>
        <p:spPr>
          <a:xfrm>
            <a:off x="3642122" y="1901137"/>
            <a:ext cx="1215629" cy="1285875"/>
          </a:xfrm>
          <a:prstGeom prst="rect">
            <a:avLst/>
          </a:prstGeom>
          <a:noFill/>
          <a:ln w="9525">
            <a:noFill/>
          </a:ln>
        </p:spPr>
      </p:pic>
      <p:sp>
        <p:nvSpPr>
          <p:cNvPr id="34823" name="TextBox 7"/>
          <p:cNvSpPr txBox="1"/>
          <p:nvPr/>
        </p:nvSpPr>
        <p:spPr>
          <a:xfrm>
            <a:off x="3514129" y="3720439"/>
            <a:ext cx="1471613" cy="460375"/>
          </a:xfrm>
          <a:prstGeom prst="rect">
            <a:avLst/>
          </a:prstGeom>
          <a:noFill/>
          <a:ln w="9525">
            <a:noFill/>
          </a:ln>
        </p:spPr>
        <p:txBody>
          <a:bodyPr wrap="square">
            <a:spAutoFit/>
          </a:bodyPr>
          <a:lstStyle/>
          <a:p>
            <a:pPr algn="ctr"/>
            <a:r>
              <a:rPr lang="zh-CN" altLang="en-US" sz="2400" b="1" dirty="0">
                <a:solidFill>
                  <a:schemeClr val="tx2"/>
                </a:solidFill>
                <a:latin typeface="Times New Roman" panose="02020603050405020304" pitchFamily="18" charset="0"/>
                <a:ea typeface="宋体" panose="02010600030101010101" pitchFamily="2" charset="-122"/>
              </a:rPr>
              <a:t>增强磁场</a:t>
            </a:r>
          </a:p>
        </p:txBody>
      </p:sp>
      <p:pic>
        <p:nvPicPr>
          <p:cNvPr id="34825" name="图片 9" descr="product_sxdq20090623173610aeozl.jpg"/>
          <p:cNvPicPr>
            <a:picLocks noChangeAspect="1"/>
          </p:cNvPicPr>
          <p:nvPr/>
        </p:nvPicPr>
        <p:blipFill>
          <a:blip r:embed="rId4" cstate="print"/>
          <a:srcRect t="9375"/>
          <a:stretch>
            <a:fillRect/>
          </a:stretch>
        </p:blipFill>
        <p:spPr>
          <a:xfrm>
            <a:off x="5965032" y="1852153"/>
            <a:ext cx="1905000" cy="1553766"/>
          </a:xfrm>
          <a:prstGeom prst="rect">
            <a:avLst/>
          </a:prstGeom>
          <a:noFill/>
          <a:ln w="9525">
            <a:noFill/>
          </a:ln>
        </p:spPr>
      </p:pic>
      <p:sp>
        <p:nvSpPr>
          <p:cNvPr id="34826" name="TextBox 10"/>
          <p:cNvSpPr txBox="1"/>
          <p:nvPr/>
        </p:nvSpPr>
        <p:spPr>
          <a:xfrm>
            <a:off x="5609874" y="3720438"/>
            <a:ext cx="2791778" cy="460375"/>
          </a:xfrm>
          <a:prstGeom prst="rect">
            <a:avLst/>
          </a:prstGeom>
          <a:noFill/>
          <a:ln w="9525">
            <a:noFill/>
          </a:ln>
        </p:spPr>
        <p:txBody>
          <a:bodyPr wrap="square">
            <a:spAutoFit/>
          </a:bodyPr>
          <a:lstStyle/>
          <a:p>
            <a:pPr algn="ctr"/>
            <a:r>
              <a:rPr lang="zh-CN" altLang="en-US" sz="2400" b="1" dirty="0">
                <a:solidFill>
                  <a:schemeClr val="tx2"/>
                </a:solidFill>
                <a:latin typeface="Times New Roman" panose="02020603050405020304" pitchFamily="18" charset="0"/>
                <a:ea typeface="宋体" panose="02010600030101010101" pitchFamily="2" charset="-122"/>
              </a:rPr>
              <a:t>将导线换成线圈</a:t>
            </a:r>
          </a:p>
        </p:txBody>
      </p:sp>
      <p:sp>
        <p:nvSpPr>
          <p:cNvPr id="34828" name="TextBox 4"/>
          <p:cNvSpPr/>
          <p:nvPr/>
        </p:nvSpPr>
        <p:spPr>
          <a:xfrm>
            <a:off x="744617" y="703996"/>
            <a:ext cx="7568804" cy="1055608"/>
          </a:xfrm>
          <a:prstGeom prst="roundRect">
            <a:avLst>
              <a:gd name="adj" fmla="val 16667"/>
            </a:avLst>
          </a:prstGeom>
          <a:noFill/>
          <a:ln w="25400">
            <a:noFill/>
          </a:ln>
        </p:spPr>
        <p:txBody>
          <a:bodyPr wrap="square">
            <a:spAutoFit/>
          </a:bodyPr>
          <a:lstStyle/>
          <a:p>
            <a:r>
              <a:rPr lang="zh-CN" altLang="en-US" sz="2800" b="1" dirty="0" smtClean="0">
                <a:solidFill>
                  <a:srgbClr val="0000FF"/>
                </a:solidFill>
                <a:latin typeface="楷体" panose="02010609060101010101" charset="-122"/>
                <a:ea typeface="楷体" panose="02010609060101010101" charset="-122"/>
              </a:rPr>
              <a:t>    如</a:t>
            </a:r>
            <a:r>
              <a:rPr lang="zh-CN" altLang="en-US" sz="2800" b="1" dirty="0">
                <a:solidFill>
                  <a:srgbClr val="0000FF"/>
                </a:solidFill>
                <a:latin typeface="楷体" panose="02010609060101010101" charset="-122"/>
                <a:ea typeface="楷体" panose="02010609060101010101" charset="-122"/>
              </a:rPr>
              <a:t>果是因为电路中产生的电流太小，你有什么办法改进实验？</a:t>
            </a:r>
          </a:p>
        </p:txBody>
      </p:sp>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TextBox 4"/>
          <p:cNvSpPr txBox="1"/>
          <p:nvPr/>
        </p:nvSpPr>
        <p:spPr>
          <a:xfrm>
            <a:off x="3104515" y="1531046"/>
            <a:ext cx="6039485" cy="1421928"/>
          </a:xfrm>
          <a:prstGeom prst="rect">
            <a:avLst/>
          </a:prstGeom>
          <a:solidFill>
            <a:srgbClr val="FFFFFF"/>
          </a:solidFill>
          <a:ln w="9525">
            <a:noFill/>
          </a:ln>
        </p:spPr>
        <p:txBody>
          <a:bodyPr wrap="square">
            <a:spAutoFit/>
          </a:bodyPr>
          <a:lstStyle/>
          <a:p>
            <a:pPr>
              <a:lnSpc>
                <a:spcPct val="120000"/>
              </a:lnSpc>
            </a:pPr>
            <a:r>
              <a:rPr lang="zh-CN" altLang="en-US" sz="2400" b="1" dirty="0">
                <a:solidFill>
                  <a:srgbClr val="000000"/>
                </a:solidFill>
                <a:latin typeface="宋体" panose="02010600030101010101" pitchFamily="2" charset="-122"/>
                <a:ea typeface="宋体" panose="02010600030101010101" pitchFamily="2" charset="-122"/>
              </a:rPr>
              <a:t>闭合电路的一部分导体在磁场中做切割磁感线运动时，导体中就产生电流。这种现象叫做电磁感应，产生的电流叫做</a:t>
            </a:r>
            <a:r>
              <a:rPr lang="zh-CN" altLang="en-US" sz="2400" b="1" dirty="0">
                <a:solidFill>
                  <a:srgbClr val="FF0000"/>
                </a:solidFill>
                <a:latin typeface="宋体" panose="02010600030101010101" pitchFamily="2" charset="-122"/>
                <a:ea typeface="宋体" panose="02010600030101010101" pitchFamily="2" charset="-122"/>
              </a:rPr>
              <a:t>感应电流</a:t>
            </a:r>
            <a:r>
              <a:rPr lang="zh-CN" altLang="en-US" sz="2400" b="1" dirty="0">
                <a:solidFill>
                  <a:srgbClr val="000000"/>
                </a:solidFill>
                <a:latin typeface="宋体" panose="02010600030101010101" pitchFamily="2" charset="-122"/>
                <a:ea typeface="宋体" panose="02010600030101010101" pitchFamily="2" charset="-122"/>
              </a:rPr>
              <a:t>。</a:t>
            </a:r>
          </a:p>
        </p:txBody>
      </p:sp>
      <p:sp>
        <p:nvSpPr>
          <p:cNvPr id="2" name="文本框 1"/>
          <p:cNvSpPr txBox="1"/>
          <p:nvPr/>
        </p:nvSpPr>
        <p:spPr>
          <a:xfrm>
            <a:off x="3933984" y="3194982"/>
            <a:ext cx="831056" cy="829945"/>
          </a:xfrm>
          <a:prstGeom prst="rect">
            <a:avLst/>
          </a:prstGeom>
          <a:noFill/>
        </p:spPr>
        <p:txBody>
          <a:bodyPr wrap="square" rtlCol="0" anchor="t">
            <a:spAutoFit/>
          </a:bodyPr>
          <a:lstStyle/>
          <a:p>
            <a:r>
              <a:rPr lang="zh-CN" altLang="en-US" sz="2400" b="1" dirty="0">
                <a:solidFill>
                  <a:srgbClr val="FF0000"/>
                </a:solidFill>
                <a:latin typeface="宋体" panose="02010600030101010101" pitchFamily="2" charset="-122"/>
                <a:ea typeface="宋体" panose="02010600030101010101" pitchFamily="2" charset="-122"/>
                <a:sym typeface="+mn-ea"/>
              </a:rPr>
              <a:t>电流方向</a:t>
            </a:r>
          </a:p>
        </p:txBody>
      </p:sp>
      <p:sp>
        <p:nvSpPr>
          <p:cNvPr id="3" name="文本框 2"/>
          <p:cNvSpPr txBox="1"/>
          <p:nvPr/>
        </p:nvSpPr>
        <p:spPr>
          <a:xfrm>
            <a:off x="6591585" y="2964794"/>
            <a:ext cx="1459230" cy="460375"/>
          </a:xfrm>
          <a:prstGeom prst="rect">
            <a:avLst/>
          </a:prstGeom>
          <a:solidFill>
            <a:srgbClr val="FFFFFF"/>
          </a:solidFill>
        </p:spPr>
        <p:txBody>
          <a:bodyPr wrap="square" rtlCol="0" anchor="t">
            <a:spAutoFit/>
          </a:bodyPr>
          <a:lstStyle/>
          <a:p>
            <a:r>
              <a:rPr lang="zh-CN" altLang="en-US" sz="2400" b="1" dirty="0">
                <a:solidFill>
                  <a:srgbClr val="000000"/>
                </a:solidFill>
                <a:latin typeface="宋体" panose="02010600030101010101" pitchFamily="2" charset="-122"/>
                <a:ea typeface="宋体" panose="02010600030101010101" pitchFamily="2" charset="-122"/>
                <a:sym typeface="+mn-ea"/>
              </a:rPr>
              <a:t>磁场方向</a:t>
            </a:r>
          </a:p>
        </p:txBody>
      </p:sp>
      <p:sp>
        <p:nvSpPr>
          <p:cNvPr id="4" name="文本框 3"/>
          <p:cNvSpPr txBox="1"/>
          <p:nvPr/>
        </p:nvSpPr>
        <p:spPr>
          <a:xfrm>
            <a:off x="6608255" y="3659598"/>
            <a:ext cx="1459230" cy="460375"/>
          </a:xfrm>
          <a:prstGeom prst="rect">
            <a:avLst/>
          </a:prstGeom>
          <a:solidFill>
            <a:srgbClr val="FFFFFF"/>
          </a:solidFill>
        </p:spPr>
        <p:txBody>
          <a:bodyPr wrap="square" rtlCol="0" anchor="t">
            <a:spAutoFit/>
          </a:bodyPr>
          <a:lstStyle/>
          <a:p>
            <a:r>
              <a:rPr lang="zh-CN" altLang="en-US" sz="2400" b="1" dirty="0">
                <a:solidFill>
                  <a:srgbClr val="000000"/>
                </a:solidFill>
                <a:latin typeface="宋体" panose="02010600030101010101" pitchFamily="2" charset="-122"/>
                <a:ea typeface="宋体" panose="02010600030101010101" pitchFamily="2" charset="-122"/>
                <a:sym typeface="+mn-ea"/>
              </a:rPr>
              <a:t>运动方向</a:t>
            </a:r>
          </a:p>
        </p:txBody>
      </p:sp>
      <p:sp>
        <p:nvSpPr>
          <p:cNvPr id="5" name="左大括号 4"/>
          <p:cNvSpPr/>
          <p:nvPr/>
        </p:nvSpPr>
        <p:spPr>
          <a:xfrm>
            <a:off x="6340250" y="3194982"/>
            <a:ext cx="178594" cy="80581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b="1">
              <a:latin typeface="宋体" panose="02010600030101010101" pitchFamily="2" charset="-122"/>
              <a:ea typeface="宋体" panose="02010600030101010101" pitchFamily="2" charset="-122"/>
            </a:endParaRPr>
          </a:p>
        </p:txBody>
      </p:sp>
      <p:sp>
        <p:nvSpPr>
          <p:cNvPr id="7" name="文本框 6"/>
          <p:cNvSpPr txBox="1"/>
          <p:nvPr/>
        </p:nvSpPr>
        <p:spPr>
          <a:xfrm>
            <a:off x="3160662" y="4265109"/>
            <a:ext cx="4566920" cy="460375"/>
          </a:xfrm>
          <a:prstGeom prst="rect">
            <a:avLst/>
          </a:prstGeom>
          <a:solidFill>
            <a:srgbClr val="FFFFFF"/>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能量转化：</a:t>
            </a:r>
            <a:r>
              <a:rPr lang="zh-CN" altLang="en-US" sz="2400" b="1" dirty="0">
                <a:solidFill>
                  <a:srgbClr val="0000FF"/>
                </a:solidFill>
                <a:latin typeface="宋体" panose="02010600030101010101" pitchFamily="2" charset="-122"/>
                <a:ea typeface="宋体" panose="02010600030101010101" pitchFamily="2" charset="-122"/>
              </a:rPr>
              <a:t>机械能转化为电</a:t>
            </a:r>
            <a:r>
              <a:rPr lang="zh-CN" altLang="en-US" sz="2400" b="1" dirty="0" smtClean="0">
                <a:solidFill>
                  <a:srgbClr val="0000FF"/>
                </a:solidFill>
                <a:latin typeface="宋体" panose="02010600030101010101" pitchFamily="2" charset="-122"/>
                <a:ea typeface="宋体" panose="02010600030101010101" pitchFamily="2" charset="-122"/>
              </a:rPr>
              <a:t>能。</a:t>
            </a:r>
            <a:endParaRPr lang="zh-CN" altLang="en-US" sz="2400" b="1" dirty="0">
              <a:solidFill>
                <a:srgbClr val="0000FF"/>
              </a:solidFill>
              <a:latin typeface="宋体" panose="02010600030101010101" pitchFamily="2" charset="-122"/>
              <a:ea typeface="宋体" panose="02010600030101010101" pitchFamily="2" charset="-122"/>
            </a:endParaRPr>
          </a:p>
        </p:txBody>
      </p:sp>
      <p:sp>
        <p:nvSpPr>
          <p:cNvPr id="10" name="燕尾形箭头 9"/>
          <p:cNvSpPr/>
          <p:nvPr/>
        </p:nvSpPr>
        <p:spPr>
          <a:xfrm>
            <a:off x="4784817" y="3356907"/>
            <a:ext cx="1509236" cy="48196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bg1"/>
                </a:solidFill>
                <a:latin typeface="宋体" panose="02010600030101010101" pitchFamily="2" charset="-122"/>
                <a:ea typeface="宋体" panose="02010600030101010101" pitchFamily="2" charset="-122"/>
              </a:rPr>
              <a:t>决定于</a:t>
            </a:r>
          </a:p>
        </p:txBody>
      </p:sp>
      <p:pic>
        <p:nvPicPr>
          <p:cNvPr id="24" name="图片 23">
            <a:hlinkClick r:id="rId2" action="ppaction://hlinkfile"/>
          </p:cNvPr>
          <p:cNvPicPr>
            <a:picLocks noChangeAspect="1"/>
          </p:cNvPicPr>
          <p:nvPr/>
        </p:nvPicPr>
        <p:blipFill rotWithShape="1">
          <a:blip r:embed="rId3" cstate="print"/>
          <a:srcRect t="7899" r="818"/>
          <a:stretch/>
        </p:blipFill>
        <p:spPr>
          <a:xfrm>
            <a:off x="179633" y="1790797"/>
            <a:ext cx="2822331" cy="1763914"/>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25" name="矩形 12290"/>
          <p:cNvSpPr>
            <a:spLocks noChangeArrowheads="1"/>
          </p:cNvSpPr>
          <p:nvPr/>
        </p:nvSpPr>
        <p:spPr bwMode="auto">
          <a:xfrm>
            <a:off x="1111" y="769356"/>
            <a:ext cx="9141619" cy="519113"/>
          </a:xfrm>
          <a:prstGeom prst="rect">
            <a:avLst/>
          </a:prstGeom>
          <a:solidFill>
            <a:srgbClr val="333399"/>
          </a:solidFill>
          <a:ln w="9525">
            <a:noFill/>
            <a:miter lim="800000"/>
          </a:ln>
        </p:spPr>
        <p:txBody>
          <a:bodyPr lIns="91437" tIns="45718" rIns="91437" bIns="45718" anchor="ctr"/>
          <a:lstStyle/>
          <a:p>
            <a:pPr algn="ctr" defTabSz="1219200">
              <a:buFont typeface="Arial" panose="020B0604020202020204" pitchFamily="34" charset="0"/>
              <a:buNone/>
            </a:pPr>
            <a:r>
              <a:rPr lang="zh-CN" altLang="en-US" sz="2800" b="1" dirty="0">
                <a:solidFill>
                  <a:srgbClr val="FFFF00"/>
                </a:solidFill>
                <a:latin typeface="黑体" panose="02010609060101010101" pitchFamily="49" charset="-122"/>
                <a:ea typeface="黑体" panose="02010609060101010101" pitchFamily="49" charset="-122"/>
                <a:cs typeface="黑体" panose="02010609060101010101" pitchFamily="49" charset="-122"/>
              </a:rPr>
              <a:t>探究：电磁感应现象</a:t>
            </a:r>
          </a:p>
        </p:txBody>
      </p:sp>
      <p:grpSp>
        <p:nvGrpSpPr>
          <p:cNvPr id="19" name="组合 18"/>
          <p:cNvGrpSpPr/>
          <p:nvPr/>
        </p:nvGrpSpPr>
        <p:grpSpPr>
          <a:xfrm rot="16200000">
            <a:off x="1224687" y="2966954"/>
            <a:ext cx="895003" cy="2659551"/>
            <a:chOff x="406972" y="1150512"/>
            <a:chExt cx="895003" cy="1277342"/>
          </a:xfrm>
        </p:grpSpPr>
        <p:sp>
          <p:nvSpPr>
            <p:cNvPr id="20" name="右箭头标注 18"/>
            <p:cNvSpPr/>
            <p:nvPr/>
          </p:nvSpPr>
          <p:spPr>
            <a:xfrm>
              <a:off x="464930" y="1150512"/>
              <a:ext cx="837045" cy="1273315"/>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宋体" panose="02010600030101010101" pitchFamily="2" charset="-122"/>
                <a:ea typeface="黑体" panose="02010609060101010101" pitchFamily="49" charset="-122"/>
              </a:endParaRPr>
            </a:p>
          </p:txBody>
        </p:sp>
        <p:pic>
          <p:nvPicPr>
            <p:cNvPr id="2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359919">
              <a:off x="683386" y="1117324"/>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0"/>
            <p:cNvSpPr txBox="1"/>
            <p:nvPr/>
          </p:nvSpPr>
          <p:spPr>
            <a:xfrm>
              <a:off x="406972" y="1404485"/>
              <a:ext cx="675005" cy="1023369"/>
            </a:xfrm>
            <a:prstGeom prst="rect">
              <a:avLst/>
            </a:prstGeom>
            <a:noFill/>
          </p:spPr>
          <p:txBody>
            <a:bodyPr vert="vert" wrap="square" rtlCol="0">
              <a:spAutoFit/>
            </a:bodyPr>
            <a:lstStyle/>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点击观看</a:t>
              </a:r>
            </a:p>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探究电磁感应现象</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24"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 to="" calcmode="lin" valueType="num">
                                      <p:cBhvr>
                                        <p:cTn id="10" dur="1" fill="hold"/>
                                        <p:tgtEl>
                                          <p:spTgt spid="24"/>
                                        </p:tgtEl>
                                      </p:cBhvr>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ldLvl="0" animBg="1"/>
      <p:bldP spid="2" grpId="0"/>
      <p:bldP spid="3" grpId="0" bldLvl="0" animBg="1"/>
      <p:bldP spid="4" grpId="0" bldLvl="0" animBg="1"/>
      <p:bldP spid="5" grpId="0" bldLvl="0" animBg="1"/>
      <p:bldP spid="7" grpId="0" bldLvl="0" animBg="1"/>
      <p:bldP spid="10" grpId="0" bldLvl="0" animBg="1"/>
      <p:bldP spid="2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组合 35841"/>
          <p:cNvGrpSpPr/>
          <p:nvPr/>
        </p:nvGrpSpPr>
        <p:grpSpPr>
          <a:xfrm>
            <a:off x="1961922" y="1896401"/>
            <a:ext cx="1357541" cy="2559844"/>
            <a:chOff x="2118" y="528"/>
            <a:chExt cx="1140" cy="2150"/>
          </a:xfrm>
        </p:grpSpPr>
        <p:grpSp>
          <p:nvGrpSpPr>
            <p:cNvPr id="35843" name="组合 35842"/>
            <p:cNvGrpSpPr/>
            <p:nvPr/>
          </p:nvGrpSpPr>
          <p:grpSpPr>
            <a:xfrm>
              <a:off x="2118" y="2064"/>
              <a:ext cx="1098" cy="614"/>
              <a:chOff x="650" y="2976"/>
              <a:chExt cx="1822" cy="1066"/>
            </a:xfrm>
          </p:grpSpPr>
          <p:sp>
            <p:nvSpPr>
              <p:cNvPr id="35844" name="矩形 35843"/>
              <p:cNvSpPr/>
              <p:nvPr/>
            </p:nvSpPr>
            <p:spPr>
              <a:xfrm>
                <a:off x="720" y="2976"/>
                <a:ext cx="1727" cy="927"/>
              </a:xfrm>
              <a:prstGeom prst="rect">
                <a:avLst/>
              </a:prstGeom>
              <a:solidFill>
                <a:srgbClr val="0070C0"/>
              </a:solidFill>
              <a:ln w="38100" cap="flat" cmpd="sng">
                <a:solidFill>
                  <a:srgbClr val="000000"/>
                </a:solidFill>
                <a:prstDash val="solid"/>
                <a:miter/>
                <a:headEnd type="none" w="med" len="med"/>
                <a:tailEnd type="none" w="med" len="med"/>
              </a:ln>
            </p:spPr>
            <p:txBody>
              <a:bodyPr tIns="0"/>
              <a:lstStyle/>
              <a:p>
                <a:pPr algn="ctr" eaLnBrk="0" hangingPunct="0"/>
                <a:r>
                  <a:rPr lang="en-US" altLang="zh-CN" sz="4050">
                    <a:latin typeface="Times New Roman" panose="02020603050405020304" pitchFamily="18" charset="0"/>
                    <a:ea typeface="宋体" panose="02010600030101010101" pitchFamily="2" charset="-122"/>
                  </a:rPr>
                  <a:t>S</a:t>
                </a:r>
              </a:p>
            </p:txBody>
          </p:sp>
          <p:sp>
            <p:nvSpPr>
              <p:cNvPr id="35845" name="文本框 35844"/>
              <p:cNvSpPr txBox="1"/>
              <p:nvPr/>
            </p:nvSpPr>
            <p:spPr>
              <a:xfrm>
                <a:off x="650" y="3792"/>
                <a:ext cx="1822" cy="250"/>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5846" name="组合 35845"/>
            <p:cNvGrpSpPr/>
            <p:nvPr/>
          </p:nvGrpSpPr>
          <p:grpSpPr>
            <a:xfrm rot="-10800000" flipH="1">
              <a:off x="2544" y="1488"/>
              <a:ext cx="480" cy="199"/>
              <a:chOff x="1396" y="1881"/>
              <a:chExt cx="908" cy="376"/>
            </a:xfrm>
          </p:grpSpPr>
          <p:sp>
            <p:nvSpPr>
              <p:cNvPr id="35847" name="椭圆 35846"/>
              <p:cNvSpPr/>
              <p:nvPr/>
            </p:nvSpPr>
            <p:spPr>
              <a:xfrm>
                <a:off x="1396" y="1881"/>
                <a:ext cx="375" cy="376"/>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sz="1350"/>
              </a:p>
            </p:txBody>
          </p:sp>
          <p:sp>
            <p:nvSpPr>
              <p:cNvPr id="35848" name="直接连接符 35847"/>
              <p:cNvSpPr/>
              <p:nvPr/>
            </p:nvSpPr>
            <p:spPr>
              <a:xfrm>
                <a:off x="1771" y="2082"/>
                <a:ext cx="533" cy="0"/>
              </a:xfrm>
              <a:prstGeom prst="line">
                <a:avLst/>
              </a:prstGeom>
              <a:ln w="38100" cap="flat" cmpd="sng">
                <a:solidFill>
                  <a:srgbClr val="000000"/>
                </a:solidFill>
                <a:prstDash val="solid"/>
                <a:headEnd type="none" w="med" len="med"/>
                <a:tailEnd type="arrow" w="med" len="med"/>
              </a:ln>
            </p:spPr>
          </p:sp>
        </p:grpSp>
        <p:grpSp>
          <p:nvGrpSpPr>
            <p:cNvPr id="35849" name="组合 35848"/>
            <p:cNvGrpSpPr/>
            <p:nvPr/>
          </p:nvGrpSpPr>
          <p:grpSpPr>
            <a:xfrm>
              <a:off x="2118" y="528"/>
              <a:ext cx="1140" cy="618"/>
              <a:chOff x="2118" y="528"/>
              <a:chExt cx="1140" cy="618"/>
            </a:xfrm>
          </p:grpSpPr>
          <p:sp>
            <p:nvSpPr>
              <p:cNvPr id="35850" name="矩形 35849"/>
              <p:cNvSpPr/>
              <p:nvPr/>
            </p:nvSpPr>
            <p:spPr>
              <a:xfrm>
                <a:off x="2163" y="647"/>
                <a:ext cx="1041" cy="499"/>
              </a:xfrm>
              <a:prstGeom prst="rect">
                <a:avLst/>
              </a:prstGeom>
              <a:solidFill>
                <a:srgbClr val="FF0000"/>
              </a:solidFill>
              <a:ln w="38100" cap="flat" cmpd="sng">
                <a:solidFill>
                  <a:srgbClr val="000000"/>
                </a:solidFill>
                <a:prstDash val="solid"/>
                <a:miter/>
                <a:headEnd type="none" w="med" len="med"/>
                <a:tailEnd type="none" w="med" len="med"/>
              </a:ln>
            </p:spPr>
            <p:txBody>
              <a:bodyPr tIns="27000"/>
              <a:lstStyle/>
              <a:p>
                <a:pPr algn="ctr" eaLnBrk="0" hangingPunct="0"/>
                <a:r>
                  <a:rPr lang="en-US" altLang="zh-CN" sz="4050">
                    <a:latin typeface="Times New Roman" panose="02020603050405020304" pitchFamily="18" charset="0"/>
                    <a:ea typeface="宋体" panose="02010600030101010101" pitchFamily="2" charset="-122"/>
                  </a:rPr>
                  <a:t>N</a:t>
                </a:r>
              </a:p>
            </p:txBody>
          </p:sp>
          <p:sp>
            <p:nvSpPr>
              <p:cNvPr id="35851" name="文本框 35850"/>
              <p:cNvSpPr txBox="1"/>
              <p:nvPr/>
            </p:nvSpPr>
            <p:spPr>
              <a:xfrm>
                <a:off x="2118" y="528"/>
                <a:ext cx="1140" cy="145"/>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grpSp>
        <p:nvGrpSpPr>
          <p:cNvPr id="35852" name="组合 35851"/>
          <p:cNvGrpSpPr/>
          <p:nvPr/>
        </p:nvGrpSpPr>
        <p:grpSpPr>
          <a:xfrm>
            <a:off x="3898355" y="1914499"/>
            <a:ext cx="1357541" cy="2559844"/>
            <a:chOff x="3846" y="528"/>
            <a:chExt cx="1140" cy="2150"/>
          </a:xfrm>
        </p:grpSpPr>
        <p:grpSp>
          <p:nvGrpSpPr>
            <p:cNvPr id="35853" name="组合 35852"/>
            <p:cNvGrpSpPr/>
            <p:nvPr/>
          </p:nvGrpSpPr>
          <p:grpSpPr>
            <a:xfrm>
              <a:off x="3846" y="2064"/>
              <a:ext cx="1098" cy="614"/>
              <a:chOff x="650" y="2976"/>
              <a:chExt cx="1822" cy="1066"/>
            </a:xfrm>
          </p:grpSpPr>
          <p:sp>
            <p:nvSpPr>
              <p:cNvPr id="35854" name="矩形 35853"/>
              <p:cNvSpPr/>
              <p:nvPr/>
            </p:nvSpPr>
            <p:spPr>
              <a:xfrm>
                <a:off x="720" y="2976"/>
                <a:ext cx="1727" cy="927"/>
              </a:xfrm>
              <a:prstGeom prst="rect">
                <a:avLst/>
              </a:prstGeom>
              <a:solidFill>
                <a:srgbClr val="FF0000"/>
              </a:solidFill>
              <a:ln w="38100" cap="flat" cmpd="sng">
                <a:solidFill>
                  <a:srgbClr val="000000"/>
                </a:solidFill>
                <a:prstDash val="solid"/>
                <a:miter/>
                <a:headEnd type="none" w="med" len="med"/>
                <a:tailEnd type="none" w="med" len="med"/>
              </a:ln>
            </p:spPr>
            <p:txBody>
              <a:bodyPr tIns="0"/>
              <a:lstStyle/>
              <a:p>
                <a:pPr algn="ctr" eaLnBrk="0" hangingPunct="0"/>
                <a:r>
                  <a:rPr lang="en-US" altLang="zh-CN" sz="4050">
                    <a:latin typeface="Times New Roman" panose="02020603050405020304" pitchFamily="18" charset="0"/>
                    <a:ea typeface="宋体" panose="02010600030101010101" pitchFamily="2" charset="-122"/>
                  </a:rPr>
                  <a:t>N</a:t>
                </a:r>
              </a:p>
            </p:txBody>
          </p:sp>
          <p:sp>
            <p:nvSpPr>
              <p:cNvPr id="35855" name="文本框 35854"/>
              <p:cNvSpPr txBox="1"/>
              <p:nvPr/>
            </p:nvSpPr>
            <p:spPr>
              <a:xfrm>
                <a:off x="650" y="3792"/>
                <a:ext cx="1822" cy="250"/>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5856" name="组合 35855"/>
            <p:cNvGrpSpPr/>
            <p:nvPr/>
          </p:nvGrpSpPr>
          <p:grpSpPr>
            <a:xfrm rot="10800000">
              <a:off x="4050" y="1488"/>
              <a:ext cx="462" cy="316"/>
              <a:chOff x="1396" y="1659"/>
              <a:chExt cx="874" cy="598"/>
            </a:xfrm>
          </p:grpSpPr>
          <p:sp>
            <p:nvSpPr>
              <p:cNvPr id="35857" name="椭圆 35856"/>
              <p:cNvSpPr/>
              <p:nvPr/>
            </p:nvSpPr>
            <p:spPr>
              <a:xfrm>
                <a:off x="1396" y="1881"/>
                <a:ext cx="375" cy="376"/>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sz="1350"/>
              </a:p>
            </p:txBody>
          </p:sp>
          <p:sp>
            <p:nvSpPr>
              <p:cNvPr id="35858" name="直接连接符 35857"/>
              <p:cNvSpPr/>
              <p:nvPr/>
            </p:nvSpPr>
            <p:spPr>
              <a:xfrm flipV="1">
                <a:off x="1771" y="1659"/>
                <a:ext cx="499" cy="325"/>
              </a:xfrm>
              <a:prstGeom prst="line">
                <a:avLst/>
              </a:prstGeom>
              <a:ln w="38100" cap="flat" cmpd="sng">
                <a:solidFill>
                  <a:srgbClr val="000000"/>
                </a:solidFill>
                <a:prstDash val="solid"/>
                <a:headEnd type="none" w="med" len="med"/>
                <a:tailEnd type="arrow" w="med" len="med"/>
              </a:ln>
            </p:spPr>
          </p:sp>
        </p:grpSp>
        <p:grpSp>
          <p:nvGrpSpPr>
            <p:cNvPr id="35859" name="组合 35858"/>
            <p:cNvGrpSpPr/>
            <p:nvPr/>
          </p:nvGrpSpPr>
          <p:grpSpPr>
            <a:xfrm>
              <a:off x="3846" y="528"/>
              <a:ext cx="1140" cy="618"/>
              <a:chOff x="3846" y="528"/>
              <a:chExt cx="1140" cy="618"/>
            </a:xfrm>
          </p:grpSpPr>
          <p:sp>
            <p:nvSpPr>
              <p:cNvPr id="35860" name="矩形 35859"/>
              <p:cNvSpPr/>
              <p:nvPr/>
            </p:nvSpPr>
            <p:spPr>
              <a:xfrm>
                <a:off x="3891" y="647"/>
                <a:ext cx="1041" cy="499"/>
              </a:xfrm>
              <a:prstGeom prst="rect">
                <a:avLst/>
              </a:prstGeom>
              <a:solidFill>
                <a:srgbClr val="0070C0"/>
              </a:solidFill>
              <a:ln w="38100" cap="flat" cmpd="sng">
                <a:solidFill>
                  <a:srgbClr val="000000"/>
                </a:solidFill>
                <a:prstDash val="solid"/>
                <a:miter/>
                <a:headEnd type="none" w="med" len="med"/>
                <a:tailEnd type="none" w="med" len="med"/>
              </a:ln>
            </p:spPr>
            <p:txBody>
              <a:bodyPr tIns="27000"/>
              <a:lstStyle/>
              <a:p>
                <a:pPr algn="ctr" eaLnBrk="0" hangingPunct="0"/>
                <a:r>
                  <a:rPr lang="en-US" altLang="zh-CN" sz="4050">
                    <a:latin typeface="Times New Roman" panose="02020603050405020304" pitchFamily="18" charset="0"/>
                    <a:ea typeface="宋体" panose="02010600030101010101" pitchFamily="2" charset="-122"/>
                  </a:rPr>
                  <a:t>S</a:t>
                </a:r>
              </a:p>
            </p:txBody>
          </p:sp>
          <p:sp>
            <p:nvSpPr>
              <p:cNvPr id="35861" name="文本框 35860"/>
              <p:cNvSpPr txBox="1"/>
              <p:nvPr/>
            </p:nvSpPr>
            <p:spPr>
              <a:xfrm>
                <a:off x="3846" y="528"/>
                <a:ext cx="1140" cy="145"/>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grpSp>
        <p:nvGrpSpPr>
          <p:cNvPr id="35862" name="组合 35861"/>
          <p:cNvGrpSpPr/>
          <p:nvPr/>
        </p:nvGrpSpPr>
        <p:grpSpPr>
          <a:xfrm>
            <a:off x="208402" y="1914499"/>
            <a:ext cx="1300358" cy="2559844"/>
            <a:chOff x="396" y="912"/>
            <a:chExt cx="1092" cy="2150"/>
          </a:xfrm>
        </p:grpSpPr>
        <p:grpSp>
          <p:nvGrpSpPr>
            <p:cNvPr id="35863" name="组合 35862"/>
            <p:cNvGrpSpPr/>
            <p:nvPr/>
          </p:nvGrpSpPr>
          <p:grpSpPr>
            <a:xfrm>
              <a:off x="396" y="912"/>
              <a:ext cx="1092" cy="2150"/>
              <a:chOff x="636" y="528"/>
              <a:chExt cx="1092" cy="2150"/>
            </a:xfrm>
          </p:grpSpPr>
          <p:grpSp>
            <p:nvGrpSpPr>
              <p:cNvPr id="35864" name="组合 35863"/>
              <p:cNvGrpSpPr/>
              <p:nvPr/>
            </p:nvGrpSpPr>
            <p:grpSpPr>
              <a:xfrm>
                <a:off x="636" y="528"/>
                <a:ext cx="1092" cy="618"/>
                <a:chOff x="636" y="528"/>
                <a:chExt cx="1092" cy="618"/>
              </a:xfrm>
            </p:grpSpPr>
            <p:sp>
              <p:nvSpPr>
                <p:cNvPr id="35865" name="矩形 35864"/>
                <p:cNvSpPr/>
                <p:nvPr/>
              </p:nvSpPr>
              <p:spPr>
                <a:xfrm>
                  <a:off x="675" y="647"/>
                  <a:ext cx="1041" cy="499"/>
                </a:xfrm>
                <a:prstGeom prst="rect">
                  <a:avLst/>
                </a:prstGeom>
                <a:solidFill>
                  <a:srgbClr val="FF0000"/>
                </a:solidFill>
                <a:ln w="38100" cap="flat" cmpd="sng">
                  <a:solidFill>
                    <a:srgbClr val="000000"/>
                  </a:solidFill>
                  <a:prstDash val="solid"/>
                  <a:miter/>
                  <a:headEnd type="none" w="med" len="med"/>
                  <a:tailEnd type="none" w="med" len="med"/>
                </a:ln>
              </p:spPr>
              <p:txBody>
                <a:bodyPr tIns="27000"/>
                <a:lstStyle/>
                <a:p>
                  <a:pPr algn="ctr" eaLnBrk="0" hangingPunct="0"/>
                  <a:r>
                    <a:rPr lang="en-US" altLang="zh-CN" sz="4050">
                      <a:latin typeface="Times New Roman" panose="02020603050405020304" pitchFamily="18" charset="0"/>
                      <a:ea typeface="宋体" panose="02010600030101010101" pitchFamily="2" charset="-122"/>
                    </a:rPr>
                    <a:t>N</a:t>
                  </a:r>
                </a:p>
              </p:txBody>
            </p:sp>
            <p:sp>
              <p:nvSpPr>
                <p:cNvPr id="35866" name="文本框 35865"/>
                <p:cNvSpPr txBox="1"/>
                <p:nvPr/>
              </p:nvSpPr>
              <p:spPr>
                <a:xfrm>
                  <a:off x="636" y="528"/>
                  <a:ext cx="1092" cy="145"/>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5867" name="组合 35866"/>
              <p:cNvGrpSpPr/>
              <p:nvPr/>
            </p:nvGrpSpPr>
            <p:grpSpPr>
              <a:xfrm>
                <a:off x="636" y="2064"/>
                <a:ext cx="1092" cy="614"/>
                <a:chOff x="660" y="2976"/>
                <a:chExt cx="1812" cy="1066"/>
              </a:xfrm>
            </p:grpSpPr>
            <p:sp>
              <p:nvSpPr>
                <p:cNvPr id="35868" name="矩形 35867"/>
                <p:cNvSpPr/>
                <p:nvPr/>
              </p:nvSpPr>
              <p:spPr>
                <a:xfrm>
                  <a:off x="720" y="2976"/>
                  <a:ext cx="1727" cy="927"/>
                </a:xfrm>
                <a:prstGeom prst="rect">
                  <a:avLst/>
                </a:prstGeom>
                <a:solidFill>
                  <a:srgbClr val="0070C0"/>
                </a:solidFill>
                <a:ln w="38100" cap="flat" cmpd="sng">
                  <a:solidFill>
                    <a:srgbClr val="000000"/>
                  </a:solidFill>
                  <a:prstDash val="solid"/>
                  <a:miter/>
                  <a:headEnd type="none" w="med" len="med"/>
                  <a:tailEnd type="none" w="med" len="med"/>
                </a:ln>
              </p:spPr>
              <p:txBody>
                <a:bodyPr tIns="0"/>
                <a:lstStyle/>
                <a:p>
                  <a:pPr algn="ctr" eaLnBrk="0" hangingPunct="0"/>
                  <a:r>
                    <a:rPr lang="en-US" altLang="zh-CN" sz="4050">
                      <a:latin typeface="Times New Roman" panose="02020603050405020304" pitchFamily="18" charset="0"/>
                      <a:ea typeface="宋体" panose="02010600030101010101" pitchFamily="2" charset="-122"/>
                    </a:rPr>
                    <a:t>S</a:t>
                  </a:r>
                </a:p>
              </p:txBody>
            </p:sp>
            <p:sp>
              <p:nvSpPr>
                <p:cNvPr id="35869" name="文本框 35868"/>
                <p:cNvSpPr txBox="1"/>
                <p:nvPr/>
              </p:nvSpPr>
              <p:spPr>
                <a:xfrm>
                  <a:off x="660" y="3792"/>
                  <a:ext cx="1812" cy="250"/>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5870" name="组合 35869"/>
              <p:cNvGrpSpPr/>
              <p:nvPr/>
            </p:nvGrpSpPr>
            <p:grpSpPr>
              <a:xfrm rot="10800000">
                <a:off x="816" y="1488"/>
                <a:ext cx="480" cy="199"/>
                <a:chOff x="1396" y="1881"/>
                <a:chExt cx="908" cy="376"/>
              </a:xfrm>
            </p:grpSpPr>
            <p:sp>
              <p:nvSpPr>
                <p:cNvPr id="35871" name="椭圆 35870"/>
                <p:cNvSpPr/>
                <p:nvPr/>
              </p:nvSpPr>
              <p:spPr>
                <a:xfrm>
                  <a:off x="1396" y="1881"/>
                  <a:ext cx="375" cy="376"/>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sz="1350"/>
                </a:p>
              </p:txBody>
            </p:sp>
            <p:sp>
              <p:nvSpPr>
                <p:cNvPr id="35872" name="直接连接符 35871"/>
                <p:cNvSpPr/>
                <p:nvPr/>
              </p:nvSpPr>
              <p:spPr>
                <a:xfrm>
                  <a:off x="1771" y="2082"/>
                  <a:ext cx="533" cy="0"/>
                </a:xfrm>
                <a:prstGeom prst="line">
                  <a:avLst/>
                </a:prstGeom>
                <a:ln w="38100" cap="flat" cmpd="sng">
                  <a:solidFill>
                    <a:srgbClr val="000000"/>
                  </a:solidFill>
                  <a:prstDash val="solid"/>
                  <a:headEnd type="none" w="med" len="med"/>
                  <a:tailEnd type="arrow" w="med" len="med"/>
                </a:ln>
              </p:spPr>
            </p:sp>
          </p:grpSp>
        </p:grpSp>
        <p:sp>
          <p:nvSpPr>
            <p:cNvPr id="35873" name="文本框 35872"/>
            <p:cNvSpPr txBox="1"/>
            <p:nvPr/>
          </p:nvSpPr>
          <p:spPr>
            <a:xfrm>
              <a:off x="818" y="1362"/>
              <a:ext cx="384" cy="852"/>
            </a:xfrm>
            <a:prstGeom prst="rect">
              <a:avLst/>
            </a:prstGeom>
            <a:noFill/>
            <a:ln w="9525">
              <a:noFill/>
            </a:ln>
          </p:spPr>
          <p:txBody>
            <a:bodyPr>
              <a:spAutoFit/>
            </a:bodyPr>
            <a:lstStyle/>
            <a:p>
              <a:pPr>
                <a:spcBef>
                  <a:spcPct val="50000"/>
                </a:spcBef>
              </a:pPr>
              <a:r>
                <a:rPr lang="en-US" altLang="zh-CN" sz="6000">
                  <a:latin typeface="Times New Roman" panose="02020603050405020304" pitchFamily="18" charset="0"/>
                  <a:ea typeface="宋体" panose="02010600030101010101" pitchFamily="2" charset="-122"/>
                </a:rPr>
                <a:t>.</a:t>
              </a:r>
            </a:p>
          </p:txBody>
        </p:sp>
      </p:grpSp>
      <p:sp>
        <p:nvSpPr>
          <p:cNvPr id="35875" name="文本框 35874"/>
          <p:cNvSpPr txBox="1"/>
          <p:nvPr/>
        </p:nvSpPr>
        <p:spPr>
          <a:xfrm>
            <a:off x="2384575" y="2976056"/>
            <a:ext cx="514350" cy="368300"/>
          </a:xfrm>
          <a:prstGeom prst="rect">
            <a:avLst/>
          </a:prstGeom>
          <a:noFill/>
          <a:ln w="9525">
            <a:noFill/>
          </a:ln>
        </p:spPr>
        <p:txBody>
          <a:bodyPr>
            <a:spAutoFit/>
          </a:bodyPr>
          <a:lstStyle/>
          <a:p>
            <a:pPr>
              <a:spcBef>
                <a:spcPct val="50000"/>
              </a:spcBef>
            </a:pPr>
            <a:r>
              <a:rPr lang="en-US" altLang="zh-CN" b="1" dirty="0">
                <a:solidFill>
                  <a:srgbClr val="FF3300"/>
                </a:solidFill>
                <a:latin typeface="Times New Roman" panose="02020603050405020304" pitchFamily="18" charset="0"/>
                <a:ea typeface="宋体" panose="02010600030101010101" pitchFamily="2" charset="-122"/>
              </a:rPr>
              <a:t>×</a:t>
            </a:r>
          </a:p>
        </p:txBody>
      </p:sp>
      <p:sp>
        <p:nvSpPr>
          <p:cNvPr id="35876" name="文本框 35875"/>
          <p:cNvSpPr txBox="1"/>
          <p:nvPr/>
        </p:nvSpPr>
        <p:spPr>
          <a:xfrm>
            <a:off x="4365771" y="2985100"/>
            <a:ext cx="523875" cy="368300"/>
          </a:xfrm>
          <a:prstGeom prst="rect">
            <a:avLst/>
          </a:prstGeom>
          <a:noFill/>
          <a:ln w="9525">
            <a:noFill/>
          </a:ln>
        </p:spPr>
        <p:txBody>
          <a:bodyPr wrap="square">
            <a:spAutoFit/>
          </a:bodyPr>
          <a:lstStyle/>
          <a:p>
            <a:pPr>
              <a:spcBef>
                <a:spcPct val="50000"/>
              </a:spcBef>
            </a:pPr>
            <a:r>
              <a:rPr lang="en-US" altLang="zh-CN" b="1">
                <a:solidFill>
                  <a:srgbClr val="FF3300"/>
                </a:solidFill>
                <a:latin typeface="Times New Roman" panose="02020603050405020304" pitchFamily="18" charset="0"/>
                <a:ea typeface="宋体" panose="02010600030101010101" pitchFamily="2" charset="-122"/>
              </a:rPr>
              <a:t>×</a:t>
            </a:r>
          </a:p>
        </p:txBody>
      </p:sp>
      <p:sp>
        <p:nvSpPr>
          <p:cNvPr id="35877" name="文本框 35876"/>
          <p:cNvSpPr txBox="1"/>
          <p:nvPr/>
        </p:nvSpPr>
        <p:spPr>
          <a:xfrm>
            <a:off x="332305" y="698252"/>
            <a:ext cx="8439626" cy="1200329"/>
          </a:xfrm>
          <a:prstGeom prst="rect">
            <a:avLst/>
          </a:prstGeom>
          <a:noFill/>
          <a:ln w="9525">
            <a:noFill/>
          </a:ln>
        </p:spPr>
        <p:txBody>
          <a:bodyPr wrap="square">
            <a:spAutoFit/>
          </a:bodyPr>
          <a:lstStyle/>
          <a:p>
            <a:pPr>
              <a:lnSpc>
                <a:spcPct val="150000"/>
              </a:lnSpc>
              <a:spcBef>
                <a:spcPct val="50000"/>
              </a:spcBef>
            </a:pPr>
            <a:r>
              <a:rPr lang="en-US" altLang="zh-CN" sz="2400" b="1" dirty="0">
                <a:solidFill>
                  <a:srgbClr val="0000FF"/>
                </a:solidFill>
                <a:latin typeface="Times New Roman" panose="02020603050405020304" pitchFamily="18" charset="0"/>
                <a:ea typeface="楷体" panose="02010609060101010101" charset="-122"/>
                <a:cs typeface="Times New Roman" panose="02020603050405020304" pitchFamily="18" charset="0"/>
              </a:rPr>
              <a:t>1.</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如图，</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A</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图中已标出了磁</a:t>
            </a:r>
            <a:r>
              <a:rPr lang="zh-CN" altLang="en-US" sz="2400" b="1" dirty="0" smtClean="0">
                <a:solidFill>
                  <a:schemeClr val="tx1"/>
                </a:solidFill>
                <a:latin typeface="Times New Roman" panose="02020603050405020304" pitchFamily="18" charset="0"/>
                <a:ea typeface="楷体" panose="02010609060101010101" charset="-122"/>
                <a:cs typeface="Times New Roman" panose="02020603050405020304" pitchFamily="18" charset="0"/>
              </a:rPr>
              <a:t>场、导</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体切割方向和产生的感应电流方向，请在</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B</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C</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D</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E</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这</a:t>
            </a:r>
            <a:r>
              <a:rPr lang="en-US" altLang="zh-CN"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4</a:t>
            </a:r>
            <a:r>
              <a:rPr lang="zh-CN" altLang="en-US" sz="2400" b="1" dirty="0">
                <a:solidFill>
                  <a:schemeClr val="tx1"/>
                </a:solidFill>
                <a:latin typeface="Times New Roman" panose="02020603050405020304" pitchFamily="18" charset="0"/>
                <a:ea typeface="楷体" panose="02010609060101010101" charset="-122"/>
                <a:cs typeface="Times New Roman" panose="02020603050405020304" pitchFamily="18" charset="0"/>
              </a:rPr>
              <a:t>个图中标出电流方向。 </a:t>
            </a:r>
          </a:p>
        </p:txBody>
      </p:sp>
      <p:sp>
        <p:nvSpPr>
          <p:cNvPr id="35878" name="文本框 35877"/>
          <p:cNvSpPr txBox="1"/>
          <p:nvPr/>
        </p:nvSpPr>
        <p:spPr>
          <a:xfrm>
            <a:off x="758190" y="4464817"/>
            <a:ext cx="540544" cy="460375"/>
          </a:xfrm>
          <a:prstGeom prst="rect">
            <a:avLst/>
          </a:prstGeom>
          <a:noFill/>
          <a:ln w="9525">
            <a:noFill/>
          </a:ln>
        </p:spPr>
        <p:txBody>
          <a:bodyPr>
            <a:spAutoFit/>
          </a:bodyPr>
          <a:lstStyle/>
          <a:p>
            <a:pPr>
              <a:spcBef>
                <a:spcPct val="50000"/>
              </a:spcBef>
            </a:pPr>
            <a:r>
              <a:rPr lang="en-US" altLang="zh-CN" sz="2400" b="1">
                <a:solidFill>
                  <a:srgbClr val="0000FF"/>
                </a:solidFill>
                <a:latin typeface="Times New Roman" panose="02020603050405020304" pitchFamily="18" charset="0"/>
                <a:ea typeface="华文新魏" panose="02010800040101010101" pitchFamily="2" charset="-122"/>
              </a:rPr>
              <a:t>A</a:t>
            </a:r>
          </a:p>
        </p:txBody>
      </p:sp>
      <p:sp>
        <p:nvSpPr>
          <p:cNvPr id="35879" name="文本框 35878"/>
          <p:cNvSpPr txBox="1"/>
          <p:nvPr/>
        </p:nvSpPr>
        <p:spPr>
          <a:xfrm>
            <a:off x="2426256" y="4479105"/>
            <a:ext cx="378619" cy="460375"/>
          </a:xfrm>
          <a:prstGeom prst="rect">
            <a:avLst/>
          </a:prstGeom>
          <a:noFill/>
          <a:ln w="9525">
            <a:noFill/>
          </a:ln>
        </p:spPr>
        <p:txBody>
          <a:bodyPr>
            <a:spAutoFit/>
          </a:bodyPr>
          <a:lstStyle/>
          <a:p>
            <a:pPr>
              <a:spcBef>
                <a:spcPct val="50000"/>
              </a:spcBef>
            </a:pPr>
            <a:r>
              <a:rPr lang="en-US" altLang="zh-CN" sz="2400" b="1">
                <a:solidFill>
                  <a:srgbClr val="0000FF"/>
                </a:solidFill>
                <a:latin typeface="Times New Roman" panose="02020603050405020304" pitchFamily="18" charset="0"/>
                <a:ea typeface="华文新魏" panose="02010800040101010101" pitchFamily="2" charset="-122"/>
              </a:rPr>
              <a:t>B</a:t>
            </a:r>
          </a:p>
        </p:txBody>
      </p:sp>
      <p:sp>
        <p:nvSpPr>
          <p:cNvPr id="35880" name="文本框 35879"/>
          <p:cNvSpPr txBox="1"/>
          <p:nvPr/>
        </p:nvSpPr>
        <p:spPr>
          <a:xfrm>
            <a:off x="4466273" y="4464817"/>
            <a:ext cx="377429" cy="460375"/>
          </a:xfrm>
          <a:prstGeom prst="rect">
            <a:avLst/>
          </a:prstGeom>
          <a:noFill/>
          <a:ln w="9525">
            <a:noFill/>
          </a:ln>
        </p:spPr>
        <p:txBody>
          <a:bodyPr>
            <a:spAutoFit/>
          </a:bodyPr>
          <a:lstStyle/>
          <a:p>
            <a:pPr>
              <a:spcBef>
                <a:spcPct val="50000"/>
              </a:spcBef>
            </a:pPr>
            <a:r>
              <a:rPr lang="en-US" altLang="zh-CN" sz="2400" b="1">
                <a:solidFill>
                  <a:srgbClr val="0000FF"/>
                </a:solidFill>
                <a:latin typeface="Times New Roman" panose="02020603050405020304" pitchFamily="18" charset="0"/>
                <a:ea typeface="华文新魏" panose="02010800040101010101" pitchFamily="2" charset="-122"/>
              </a:rPr>
              <a:t>C</a:t>
            </a:r>
          </a:p>
        </p:txBody>
      </p:sp>
      <p:grpSp>
        <p:nvGrpSpPr>
          <p:cNvPr id="36866" name="组合 36865"/>
          <p:cNvGrpSpPr/>
          <p:nvPr/>
        </p:nvGrpSpPr>
        <p:grpSpPr>
          <a:xfrm>
            <a:off x="5711986" y="1904974"/>
            <a:ext cx="1429859" cy="2559844"/>
            <a:chOff x="2231" y="1008"/>
            <a:chExt cx="1201" cy="2150"/>
          </a:xfrm>
        </p:grpSpPr>
        <p:grpSp>
          <p:nvGrpSpPr>
            <p:cNvPr id="36867" name="组合 36866"/>
            <p:cNvGrpSpPr/>
            <p:nvPr/>
          </p:nvGrpSpPr>
          <p:grpSpPr>
            <a:xfrm>
              <a:off x="2268" y="1008"/>
              <a:ext cx="1164" cy="618"/>
              <a:chOff x="636" y="528"/>
              <a:chExt cx="1164" cy="618"/>
            </a:xfrm>
          </p:grpSpPr>
          <p:sp>
            <p:nvSpPr>
              <p:cNvPr id="36868" name="矩形 36867"/>
              <p:cNvSpPr/>
              <p:nvPr/>
            </p:nvSpPr>
            <p:spPr>
              <a:xfrm>
                <a:off x="675" y="647"/>
                <a:ext cx="1041" cy="499"/>
              </a:xfrm>
              <a:prstGeom prst="rect">
                <a:avLst/>
              </a:prstGeom>
              <a:solidFill>
                <a:srgbClr val="0070C0"/>
              </a:solidFill>
              <a:ln w="38100" cap="flat" cmpd="sng">
                <a:solidFill>
                  <a:srgbClr val="000000"/>
                </a:solidFill>
                <a:prstDash val="solid"/>
                <a:miter/>
                <a:headEnd type="none" w="med" len="med"/>
                <a:tailEnd type="none" w="med" len="med"/>
              </a:ln>
            </p:spPr>
            <p:txBody>
              <a:bodyPr tIns="27000"/>
              <a:lstStyle/>
              <a:p>
                <a:pPr algn="ctr" eaLnBrk="0" hangingPunct="0"/>
                <a:r>
                  <a:rPr lang="en-US" altLang="zh-CN" sz="4050">
                    <a:latin typeface="Times New Roman" panose="02020603050405020304" pitchFamily="18" charset="0"/>
                    <a:ea typeface="宋体" panose="02010600030101010101" pitchFamily="2" charset="-122"/>
                  </a:rPr>
                  <a:t>S</a:t>
                </a:r>
              </a:p>
            </p:txBody>
          </p:sp>
          <p:sp>
            <p:nvSpPr>
              <p:cNvPr id="36869" name="文本框 36868"/>
              <p:cNvSpPr txBox="1"/>
              <p:nvPr/>
            </p:nvSpPr>
            <p:spPr>
              <a:xfrm>
                <a:off x="636" y="528"/>
                <a:ext cx="1164" cy="145"/>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6870" name="组合 36869"/>
            <p:cNvGrpSpPr/>
            <p:nvPr/>
          </p:nvGrpSpPr>
          <p:grpSpPr>
            <a:xfrm>
              <a:off x="2231" y="2537"/>
              <a:ext cx="1129" cy="621"/>
              <a:chOff x="599" y="2963"/>
              <a:chExt cx="1873" cy="1079"/>
            </a:xfrm>
          </p:grpSpPr>
          <p:sp>
            <p:nvSpPr>
              <p:cNvPr id="36871" name="矩形 36870"/>
              <p:cNvSpPr/>
              <p:nvPr/>
            </p:nvSpPr>
            <p:spPr>
              <a:xfrm>
                <a:off x="720" y="2963"/>
                <a:ext cx="1727" cy="927"/>
              </a:xfrm>
              <a:prstGeom prst="rect">
                <a:avLst/>
              </a:prstGeom>
              <a:solidFill>
                <a:srgbClr val="FF0000"/>
              </a:solidFill>
              <a:ln w="38100" cap="flat" cmpd="sng">
                <a:solidFill>
                  <a:srgbClr val="000000"/>
                </a:solidFill>
                <a:prstDash val="solid"/>
                <a:miter/>
                <a:headEnd type="none" w="med" len="med"/>
                <a:tailEnd type="none" w="med" len="med"/>
              </a:ln>
            </p:spPr>
            <p:txBody>
              <a:bodyPr tIns="0"/>
              <a:lstStyle/>
              <a:p>
                <a:pPr algn="ctr" eaLnBrk="0" hangingPunct="0"/>
                <a:r>
                  <a:rPr lang="en-US" altLang="zh-CN" sz="4050">
                    <a:latin typeface="Times New Roman" panose="02020603050405020304" pitchFamily="18" charset="0"/>
                    <a:ea typeface="宋体" panose="02010600030101010101" pitchFamily="2" charset="-122"/>
                  </a:rPr>
                  <a:t>N</a:t>
                </a:r>
              </a:p>
            </p:txBody>
          </p:sp>
          <p:sp>
            <p:nvSpPr>
              <p:cNvPr id="36872" name="文本框 36871"/>
              <p:cNvSpPr txBox="1"/>
              <p:nvPr/>
            </p:nvSpPr>
            <p:spPr>
              <a:xfrm>
                <a:off x="599" y="3792"/>
                <a:ext cx="1873" cy="250"/>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6873" name="组合 36872"/>
            <p:cNvGrpSpPr/>
            <p:nvPr/>
          </p:nvGrpSpPr>
          <p:grpSpPr>
            <a:xfrm rot="-10800000" flipH="1">
              <a:off x="2688" y="1968"/>
              <a:ext cx="480" cy="199"/>
              <a:chOff x="1396" y="1881"/>
              <a:chExt cx="908" cy="376"/>
            </a:xfrm>
          </p:grpSpPr>
          <p:sp>
            <p:nvSpPr>
              <p:cNvPr id="36874" name="椭圆 36873"/>
              <p:cNvSpPr/>
              <p:nvPr/>
            </p:nvSpPr>
            <p:spPr>
              <a:xfrm>
                <a:off x="1396" y="1881"/>
                <a:ext cx="375" cy="376"/>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sz="1350"/>
              </a:p>
            </p:txBody>
          </p:sp>
          <p:sp>
            <p:nvSpPr>
              <p:cNvPr id="36875" name="直接连接符 36874"/>
              <p:cNvSpPr/>
              <p:nvPr/>
            </p:nvSpPr>
            <p:spPr>
              <a:xfrm>
                <a:off x="1771" y="2082"/>
                <a:ext cx="533" cy="0"/>
              </a:xfrm>
              <a:prstGeom prst="line">
                <a:avLst/>
              </a:prstGeom>
              <a:ln w="38100" cap="flat" cmpd="sng">
                <a:solidFill>
                  <a:srgbClr val="000000"/>
                </a:solidFill>
                <a:prstDash val="solid"/>
                <a:headEnd type="none" w="med" len="med"/>
                <a:tailEnd type="arrow" w="med" len="med"/>
              </a:ln>
            </p:spPr>
          </p:sp>
        </p:grpSp>
      </p:grpSp>
      <p:sp>
        <p:nvSpPr>
          <p:cNvPr id="36898" name="文本框 36897"/>
          <p:cNvSpPr txBox="1"/>
          <p:nvPr/>
        </p:nvSpPr>
        <p:spPr>
          <a:xfrm>
            <a:off x="6194814" y="2414544"/>
            <a:ext cx="457200" cy="1014730"/>
          </a:xfrm>
          <a:prstGeom prst="rect">
            <a:avLst/>
          </a:prstGeom>
          <a:noFill/>
          <a:ln w="9525">
            <a:noFill/>
          </a:ln>
        </p:spPr>
        <p:txBody>
          <a:bodyPr>
            <a:spAutoFit/>
          </a:bodyPr>
          <a:lstStyle/>
          <a:p>
            <a:pPr>
              <a:spcBef>
                <a:spcPct val="50000"/>
              </a:spcBef>
            </a:pPr>
            <a:r>
              <a:rPr lang="en-US" altLang="zh-CN" sz="6000" dirty="0">
                <a:solidFill>
                  <a:srgbClr val="FF3300"/>
                </a:solidFill>
                <a:latin typeface="Times New Roman" panose="02020603050405020304" pitchFamily="18" charset="0"/>
                <a:ea typeface="宋体" panose="02010600030101010101" pitchFamily="2" charset="-122"/>
              </a:rPr>
              <a:t>.</a:t>
            </a:r>
          </a:p>
        </p:txBody>
      </p:sp>
      <p:sp>
        <p:nvSpPr>
          <p:cNvPr id="36902" name="文本框 36901"/>
          <p:cNvSpPr txBox="1"/>
          <p:nvPr/>
        </p:nvSpPr>
        <p:spPr>
          <a:xfrm>
            <a:off x="6286739" y="4478867"/>
            <a:ext cx="540544" cy="460375"/>
          </a:xfrm>
          <a:prstGeom prst="rect">
            <a:avLst/>
          </a:prstGeom>
          <a:noFill/>
          <a:ln w="9525">
            <a:noFill/>
          </a:ln>
        </p:spPr>
        <p:txBody>
          <a:bodyPr>
            <a:spAutoFit/>
          </a:bodyPr>
          <a:lstStyle/>
          <a:p>
            <a:pPr>
              <a:spcBef>
                <a:spcPct val="50000"/>
              </a:spcBef>
            </a:pPr>
            <a:r>
              <a:rPr lang="en-US" altLang="zh-CN" sz="2400" b="1">
                <a:solidFill>
                  <a:srgbClr val="0000FF"/>
                </a:solidFill>
                <a:latin typeface="Times New Roman" panose="02020603050405020304" pitchFamily="18" charset="0"/>
                <a:ea typeface="华文新魏" panose="02010800040101010101" pitchFamily="2" charset="-122"/>
              </a:rPr>
              <a:t>D</a:t>
            </a:r>
          </a:p>
        </p:txBody>
      </p:sp>
      <p:grpSp>
        <p:nvGrpSpPr>
          <p:cNvPr id="36876" name="组合 36875"/>
          <p:cNvGrpSpPr/>
          <p:nvPr/>
        </p:nvGrpSpPr>
        <p:grpSpPr>
          <a:xfrm>
            <a:off x="7479017" y="1919261"/>
            <a:ext cx="1429239" cy="2559844"/>
            <a:chOff x="4038" y="1008"/>
            <a:chExt cx="1200" cy="2150"/>
          </a:xfrm>
        </p:grpSpPr>
        <p:grpSp>
          <p:nvGrpSpPr>
            <p:cNvPr id="36877" name="组合 36876"/>
            <p:cNvGrpSpPr/>
            <p:nvPr/>
          </p:nvGrpSpPr>
          <p:grpSpPr>
            <a:xfrm>
              <a:off x="4080" y="1008"/>
              <a:ext cx="1158" cy="618"/>
              <a:chOff x="624" y="528"/>
              <a:chExt cx="1158" cy="618"/>
            </a:xfrm>
          </p:grpSpPr>
          <p:sp>
            <p:nvSpPr>
              <p:cNvPr id="36878" name="矩形 36877"/>
              <p:cNvSpPr/>
              <p:nvPr/>
            </p:nvSpPr>
            <p:spPr>
              <a:xfrm>
                <a:off x="675" y="647"/>
                <a:ext cx="1041" cy="499"/>
              </a:xfrm>
              <a:prstGeom prst="rect">
                <a:avLst/>
              </a:prstGeom>
              <a:solidFill>
                <a:srgbClr val="FF0000"/>
              </a:solidFill>
              <a:ln w="38100" cap="flat" cmpd="sng">
                <a:solidFill>
                  <a:srgbClr val="000000"/>
                </a:solidFill>
                <a:prstDash val="solid"/>
                <a:miter/>
                <a:headEnd type="none" w="med" len="med"/>
                <a:tailEnd type="none" w="med" len="med"/>
              </a:ln>
            </p:spPr>
            <p:txBody>
              <a:bodyPr tIns="27000"/>
              <a:lstStyle/>
              <a:p>
                <a:pPr algn="ctr" eaLnBrk="0" hangingPunct="0"/>
                <a:r>
                  <a:rPr lang="en-US" altLang="zh-CN" sz="4050">
                    <a:latin typeface="Times New Roman" panose="02020603050405020304" pitchFamily="18" charset="0"/>
                    <a:ea typeface="宋体" panose="02010600030101010101" pitchFamily="2" charset="-122"/>
                  </a:rPr>
                  <a:t>N</a:t>
                </a:r>
              </a:p>
            </p:txBody>
          </p:sp>
          <p:sp>
            <p:nvSpPr>
              <p:cNvPr id="36879" name="文本框 36878"/>
              <p:cNvSpPr txBox="1"/>
              <p:nvPr/>
            </p:nvSpPr>
            <p:spPr>
              <a:xfrm>
                <a:off x="624" y="528"/>
                <a:ext cx="1158" cy="145"/>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6880" name="组合 36879"/>
            <p:cNvGrpSpPr/>
            <p:nvPr/>
          </p:nvGrpSpPr>
          <p:grpSpPr>
            <a:xfrm>
              <a:off x="4038" y="2544"/>
              <a:ext cx="1146" cy="614"/>
              <a:chOff x="570" y="2976"/>
              <a:chExt cx="1902" cy="1066"/>
            </a:xfrm>
          </p:grpSpPr>
          <p:sp>
            <p:nvSpPr>
              <p:cNvPr id="36881" name="矩形 36880"/>
              <p:cNvSpPr/>
              <p:nvPr/>
            </p:nvSpPr>
            <p:spPr>
              <a:xfrm>
                <a:off x="720" y="2976"/>
                <a:ext cx="1727" cy="927"/>
              </a:xfrm>
              <a:prstGeom prst="rect">
                <a:avLst/>
              </a:prstGeom>
              <a:solidFill>
                <a:srgbClr val="0070C0"/>
              </a:solidFill>
              <a:ln w="38100" cap="flat" cmpd="sng">
                <a:solidFill>
                  <a:srgbClr val="000000"/>
                </a:solidFill>
                <a:prstDash val="solid"/>
                <a:miter/>
                <a:headEnd type="none" w="med" len="med"/>
                <a:tailEnd type="none" w="med" len="med"/>
              </a:ln>
            </p:spPr>
            <p:txBody>
              <a:bodyPr tIns="0"/>
              <a:lstStyle/>
              <a:p>
                <a:pPr algn="ctr" eaLnBrk="0" hangingPunct="0"/>
                <a:r>
                  <a:rPr lang="en-US" altLang="zh-CN" sz="4050">
                    <a:latin typeface="Times New Roman" panose="02020603050405020304" pitchFamily="18" charset="0"/>
                    <a:ea typeface="宋体" panose="02010600030101010101" pitchFamily="2" charset="-122"/>
                  </a:rPr>
                  <a:t>S</a:t>
                </a:r>
              </a:p>
            </p:txBody>
          </p:sp>
          <p:sp>
            <p:nvSpPr>
              <p:cNvPr id="36882" name="文本框 36881"/>
              <p:cNvSpPr txBox="1"/>
              <p:nvPr/>
            </p:nvSpPr>
            <p:spPr>
              <a:xfrm>
                <a:off x="570" y="3792"/>
                <a:ext cx="1902" cy="250"/>
              </a:xfrm>
              <a:prstGeom prst="rect">
                <a:avLst/>
              </a:prstGeom>
              <a:solidFill>
                <a:srgbClr val="FFFFFF"/>
              </a:solidFill>
              <a:ln w="38100">
                <a:noFill/>
              </a:ln>
            </p:spPr>
            <p:txBody>
              <a:bodyPr/>
              <a:lstStyle/>
              <a:p>
                <a:pPr algn="just" eaLnBrk="0" hangingPunct="0"/>
                <a:endParaRPr sz="750">
                  <a:latin typeface="Times New Roman" panose="02020603050405020304" pitchFamily="18" charset="0"/>
                  <a:ea typeface="宋体" panose="02010600030101010101" pitchFamily="2" charset="-122"/>
                </a:endParaRPr>
              </a:p>
            </p:txBody>
          </p:sp>
        </p:grpSp>
        <p:grpSp>
          <p:nvGrpSpPr>
            <p:cNvPr id="36883" name="组合 36882"/>
            <p:cNvGrpSpPr/>
            <p:nvPr/>
          </p:nvGrpSpPr>
          <p:grpSpPr>
            <a:xfrm rot="5400000">
              <a:off x="4419" y="2060"/>
              <a:ext cx="480" cy="199"/>
              <a:chOff x="1396" y="1881"/>
              <a:chExt cx="908" cy="376"/>
            </a:xfrm>
          </p:grpSpPr>
          <p:sp>
            <p:nvSpPr>
              <p:cNvPr id="36884" name="椭圆 36883"/>
              <p:cNvSpPr/>
              <p:nvPr/>
            </p:nvSpPr>
            <p:spPr>
              <a:xfrm>
                <a:off x="1396" y="1881"/>
                <a:ext cx="375" cy="376"/>
              </a:xfrm>
              <a:prstGeom prst="ellipse">
                <a:avLst/>
              </a:prstGeom>
              <a:solidFill>
                <a:srgbClr val="FFFFFF"/>
              </a:solidFill>
              <a:ln w="38100" cap="flat" cmpd="sng">
                <a:solidFill>
                  <a:srgbClr val="000000"/>
                </a:solidFill>
                <a:prstDash val="solid"/>
                <a:headEnd type="none" w="med" len="med"/>
                <a:tailEnd type="none" w="med" len="med"/>
              </a:ln>
            </p:spPr>
            <p:txBody>
              <a:bodyPr/>
              <a:lstStyle/>
              <a:p>
                <a:endParaRPr lang="zh-CN" altLang="en-US" sz="1350"/>
              </a:p>
            </p:txBody>
          </p:sp>
          <p:sp>
            <p:nvSpPr>
              <p:cNvPr id="36885" name="直接连接符 36884"/>
              <p:cNvSpPr/>
              <p:nvPr/>
            </p:nvSpPr>
            <p:spPr>
              <a:xfrm>
                <a:off x="1771" y="2082"/>
                <a:ext cx="533" cy="0"/>
              </a:xfrm>
              <a:prstGeom prst="line">
                <a:avLst/>
              </a:prstGeom>
              <a:ln w="38100" cap="flat" cmpd="sng">
                <a:solidFill>
                  <a:srgbClr val="000000"/>
                </a:solidFill>
                <a:prstDash val="solid"/>
                <a:headEnd type="none" w="med" len="med"/>
                <a:tailEnd type="arrow" w="med" len="med"/>
              </a:ln>
            </p:spPr>
          </p:sp>
        </p:grpSp>
      </p:grpSp>
      <p:sp>
        <p:nvSpPr>
          <p:cNvPr id="36900" name="文本框 36899"/>
          <p:cNvSpPr txBox="1"/>
          <p:nvPr/>
        </p:nvSpPr>
        <p:spPr>
          <a:xfrm>
            <a:off x="7678103" y="2712217"/>
            <a:ext cx="1101090" cy="460375"/>
          </a:xfrm>
          <a:prstGeom prst="rect">
            <a:avLst/>
          </a:prstGeom>
          <a:noFill/>
          <a:ln w="9525">
            <a:noFill/>
          </a:ln>
        </p:spPr>
        <p:txBody>
          <a:bodyPr wrap="none" anchor="t">
            <a:spAutoFit/>
          </a:bodyPr>
          <a:lstStyle/>
          <a:p>
            <a:r>
              <a:rPr lang="zh-CN" altLang="en-US" sz="2400" b="1" dirty="0">
                <a:solidFill>
                  <a:srgbClr val="FF0000"/>
                </a:solidFill>
                <a:latin typeface="Times New Roman" panose="02020603050405020304" pitchFamily="18" charset="0"/>
                <a:ea typeface="华文新魏" panose="02010800040101010101" pitchFamily="2" charset="-122"/>
              </a:rPr>
              <a:t>没电流</a:t>
            </a:r>
          </a:p>
        </p:txBody>
      </p:sp>
      <p:sp>
        <p:nvSpPr>
          <p:cNvPr id="36903" name="文本框 36902"/>
          <p:cNvSpPr txBox="1"/>
          <p:nvPr/>
        </p:nvSpPr>
        <p:spPr>
          <a:xfrm>
            <a:off x="7950041" y="4478867"/>
            <a:ext cx="539354" cy="460375"/>
          </a:xfrm>
          <a:prstGeom prst="rect">
            <a:avLst/>
          </a:prstGeom>
          <a:noFill/>
          <a:ln w="9525">
            <a:noFill/>
          </a:ln>
        </p:spPr>
        <p:txBody>
          <a:bodyPr>
            <a:spAutoFit/>
          </a:bodyPr>
          <a:lstStyle/>
          <a:p>
            <a:pPr>
              <a:spcBef>
                <a:spcPct val="50000"/>
              </a:spcBef>
            </a:pPr>
            <a:r>
              <a:rPr lang="en-US" altLang="zh-CN" sz="2400" b="1">
                <a:solidFill>
                  <a:srgbClr val="0000FF"/>
                </a:solidFill>
                <a:latin typeface="Times New Roman" panose="02020603050405020304" pitchFamily="18" charset="0"/>
                <a:ea typeface="华文新魏" panose="02010800040101010101" pitchFamily="2" charset="-122"/>
              </a:rPr>
              <a:t>E</a:t>
            </a:r>
          </a:p>
        </p:txBody>
      </p:sp>
    </p:spTree>
  </p:cSld>
  <p:clrMapOvr>
    <a:masterClrMapping/>
  </p:clrMapOvr>
  <p:transition spd="med">
    <p:checker dir="vert"/>
    <p:sndAc>
      <p:stSnd>
        <p:snd r:embed="rId2" name="dcgy.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75"/>
                                        </p:tgtEl>
                                        <p:attrNameLst>
                                          <p:attrName>style.visibility</p:attrName>
                                        </p:attrNameLst>
                                      </p:cBhvr>
                                      <p:to>
                                        <p:strVal val="visible"/>
                                      </p:to>
                                    </p:set>
                                    <p:anim calcmode="lin" valueType="num">
                                      <p:cBhvr additive="base">
                                        <p:cTn id="7" dur="500" fill="hold"/>
                                        <p:tgtEl>
                                          <p:spTgt spid="35875"/>
                                        </p:tgtEl>
                                        <p:attrNameLst>
                                          <p:attrName>ppt_x</p:attrName>
                                        </p:attrNameLst>
                                      </p:cBhvr>
                                      <p:tavLst>
                                        <p:tav tm="0">
                                          <p:val>
                                            <p:strVal val="0-#ppt_w/2"/>
                                          </p:val>
                                        </p:tav>
                                        <p:tav tm="100000">
                                          <p:val>
                                            <p:strVal val="#ppt_x"/>
                                          </p:val>
                                        </p:tav>
                                      </p:tavLst>
                                    </p:anim>
                                    <p:anim calcmode="lin" valueType="num">
                                      <p:cBhvr additive="base">
                                        <p:cTn id="8" dur="500" fill="hold"/>
                                        <p:tgtEl>
                                          <p:spTgt spid="3587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dcgy.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76"/>
                                        </p:tgtEl>
                                        <p:attrNameLst>
                                          <p:attrName>style.visibility</p:attrName>
                                        </p:attrNameLst>
                                      </p:cBhvr>
                                      <p:to>
                                        <p:strVal val="visible"/>
                                      </p:to>
                                    </p:set>
                                    <p:anim calcmode="lin" valueType="num">
                                      <p:cBhvr additive="base">
                                        <p:cTn id="13" dur="500" fill="hold"/>
                                        <p:tgtEl>
                                          <p:spTgt spid="35876"/>
                                        </p:tgtEl>
                                        <p:attrNameLst>
                                          <p:attrName>ppt_x</p:attrName>
                                        </p:attrNameLst>
                                      </p:cBhvr>
                                      <p:tavLst>
                                        <p:tav tm="0">
                                          <p:val>
                                            <p:strVal val="0-#ppt_w/2"/>
                                          </p:val>
                                        </p:tav>
                                        <p:tav tm="100000">
                                          <p:val>
                                            <p:strVal val="#ppt_x"/>
                                          </p:val>
                                        </p:tav>
                                      </p:tavLst>
                                    </p:anim>
                                    <p:anim calcmode="lin" valueType="num">
                                      <p:cBhvr additive="base">
                                        <p:cTn id="14" dur="500" fill="hold"/>
                                        <p:tgtEl>
                                          <p:spTgt spid="3587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dcgy.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6898"/>
                                        </p:tgtEl>
                                        <p:attrNameLst>
                                          <p:attrName>style.visibility</p:attrName>
                                        </p:attrNameLst>
                                      </p:cBhvr>
                                      <p:to>
                                        <p:strVal val="visible"/>
                                      </p:to>
                                    </p:set>
                                    <p:anim calcmode="lin" valueType="num">
                                      <p:cBhvr additive="base">
                                        <p:cTn id="19" dur="500" fill="hold"/>
                                        <p:tgtEl>
                                          <p:spTgt spid="36898"/>
                                        </p:tgtEl>
                                        <p:attrNameLst>
                                          <p:attrName>ppt_x</p:attrName>
                                        </p:attrNameLst>
                                      </p:cBhvr>
                                      <p:tavLst>
                                        <p:tav tm="0">
                                          <p:val>
                                            <p:strVal val="0-#ppt_w/2"/>
                                          </p:val>
                                        </p:tav>
                                        <p:tav tm="100000">
                                          <p:val>
                                            <p:strVal val="#ppt_x"/>
                                          </p:val>
                                        </p:tav>
                                      </p:tavLst>
                                    </p:anim>
                                    <p:anim calcmode="lin" valueType="num">
                                      <p:cBhvr additive="base">
                                        <p:cTn id="20" dur="500" fill="hold"/>
                                        <p:tgtEl>
                                          <p:spTgt spid="3689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dcgy.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6900"/>
                                        </p:tgtEl>
                                        <p:attrNameLst>
                                          <p:attrName>style.visibility</p:attrName>
                                        </p:attrNameLst>
                                      </p:cBhvr>
                                      <p:to>
                                        <p:strVal val="visible"/>
                                      </p:to>
                                    </p:set>
                                    <p:anim calcmode="lin" valueType="num">
                                      <p:cBhvr additive="base">
                                        <p:cTn id="25" dur="500" fill="hold"/>
                                        <p:tgtEl>
                                          <p:spTgt spid="36900"/>
                                        </p:tgtEl>
                                        <p:attrNameLst>
                                          <p:attrName>ppt_x</p:attrName>
                                        </p:attrNameLst>
                                      </p:cBhvr>
                                      <p:tavLst>
                                        <p:tav tm="0">
                                          <p:val>
                                            <p:strVal val="0-#ppt_w/2"/>
                                          </p:val>
                                        </p:tav>
                                        <p:tav tm="100000">
                                          <p:val>
                                            <p:strVal val="#ppt_x"/>
                                          </p:val>
                                        </p:tav>
                                      </p:tavLst>
                                    </p:anim>
                                    <p:anim calcmode="lin" valueType="num">
                                      <p:cBhvr additive="base">
                                        <p:cTn id="26" dur="500" fill="hold"/>
                                        <p:tgtEl>
                                          <p:spTgt spid="369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5" grpId="0"/>
      <p:bldP spid="35876" grpId="0"/>
      <p:bldP spid="36898" grpId="0"/>
      <p:bldP spid="3690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2940</Words>
  <Application>Microsoft Office PowerPoint</Application>
  <PresentationFormat>全屏显示(16:9)</PresentationFormat>
  <Paragraphs>213</Paragraphs>
  <Slides>29</Slides>
  <Notes>8</Notes>
  <HiddenSlides>0</HiddenSlides>
  <MMClips>0</MMClips>
  <ScaleCrop>false</ScaleCrop>
  <HeadingPairs>
    <vt:vector size="4" baseType="variant">
      <vt:variant>
        <vt:lpstr>主题</vt:lpstr>
      </vt:variant>
      <vt:variant>
        <vt:i4>3</vt:i4>
      </vt:variant>
      <vt:variant>
        <vt:lpstr>幻灯片标题</vt:lpstr>
      </vt:variant>
      <vt:variant>
        <vt:i4>29</vt:i4>
      </vt:variant>
    </vt:vector>
  </HeadingPairs>
  <TitlesOfParts>
    <vt:vector size="32" baseType="lpstr">
      <vt:lpstr>《七彩课堂》课件模板（新）</vt:lpstr>
      <vt:lpstr>1_《七彩课堂》课件模板（新）</vt:lpstr>
      <vt:lpstr>自定义设计方案</vt:lpstr>
      <vt:lpstr>第二十章  电与磁  第5节  磁生电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35</cp:revision>
  <dcterms:created xsi:type="dcterms:W3CDTF">2018-03-01T02:03:00Z</dcterms:created>
  <dcterms:modified xsi:type="dcterms:W3CDTF">2019-11-12T09:08:47Z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2052-11.1.0.8765</vt:lpwstr>
  </property>
  <property fmtid="{D5CDD505-2E9C-101B-9397-08002B2CF9AE}" pid="3" name="KSORubyTemplateID">
    <vt:lpwstr>13</vt:lpwstr>
  </property>
</Properties>
</file>